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49"/>
  </p:notesMasterIdLst>
  <p:handoutMasterIdLst>
    <p:handoutMasterId r:id="rId50"/>
  </p:handoutMasterIdLst>
  <p:sldIdLst>
    <p:sldId id="256" r:id="rId6"/>
    <p:sldId id="331" r:id="rId7"/>
    <p:sldId id="332" r:id="rId8"/>
    <p:sldId id="333" r:id="rId9"/>
    <p:sldId id="288" r:id="rId10"/>
    <p:sldId id="291" r:id="rId11"/>
    <p:sldId id="276" r:id="rId12"/>
    <p:sldId id="278" r:id="rId13"/>
    <p:sldId id="295" r:id="rId14"/>
    <p:sldId id="292" r:id="rId15"/>
    <p:sldId id="290" r:id="rId16"/>
    <p:sldId id="307" r:id="rId17"/>
    <p:sldId id="293" r:id="rId18"/>
    <p:sldId id="294" r:id="rId19"/>
    <p:sldId id="296" r:id="rId20"/>
    <p:sldId id="297" r:id="rId21"/>
    <p:sldId id="299" r:id="rId22"/>
    <p:sldId id="300" r:id="rId23"/>
    <p:sldId id="327" r:id="rId24"/>
    <p:sldId id="313" r:id="rId25"/>
    <p:sldId id="305" r:id="rId26"/>
    <p:sldId id="308" r:id="rId27"/>
    <p:sldId id="304" r:id="rId28"/>
    <p:sldId id="309" r:id="rId29"/>
    <p:sldId id="312" r:id="rId30"/>
    <p:sldId id="310" r:id="rId31"/>
    <p:sldId id="311" r:id="rId32"/>
    <p:sldId id="314" r:id="rId33"/>
    <p:sldId id="315" r:id="rId34"/>
    <p:sldId id="316" r:id="rId35"/>
    <p:sldId id="317" r:id="rId36"/>
    <p:sldId id="319" r:id="rId37"/>
    <p:sldId id="318" r:id="rId38"/>
    <p:sldId id="320" r:id="rId39"/>
    <p:sldId id="321" r:id="rId40"/>
    <p:sldId id="323" r:id="rId41"/>
    <p:sldId id="329" r:id="rId42"/>
    <p:sldId id="324" r:id="rId43"/>
    <p:sldId id="325" r:id="rId44"/>
    <p:sldId id="322" r:id="rId45"/>
    <p:sldId id="326" r:id="rId46"/>
    <p:sldId id="334" r:id="rId47"/>
    <p:sldId id="28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C"/>
    <a:srgbClr val="DD8611"/>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2" d="100"/>
          <a:sy n="82" d="100"/>
        </p:scale>
        <p:origin x="720" y="7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E9FBA8-CC50-47D7-9BA6-89D2FA87408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1865E37-3B55-4ED9-81E8-3020F3D821D7}">
      <dgm:prSet/>
      <dgm:spPr/>
      <dgm:t>
        <a:bodyPr/>
        <a:lstStyle/>
        <a:p>
          <a:r>
            <a:rPr lang="en-US" dirty="0"/>
            <a:t>Statement End FY                       </a:t>
          </a:r>
        </a:p>
      </dgm:t>
    </dgm:pt>
    <dgm:pt modelId="{B4B1C320-E2ED-4C9A-90AC-648B2480F069}" type="parTrans" cxnId="{85328FBE-323C-4E8A-83BC-087AEA8BA618}">
      <dgm:prSet/>
      <dgm:spPr/>
      <dgm:t>
        <a:bodyPr/>
        <a:lstStyle/>
        <a:p>
          <a:endParaRPr lang="en-US"/>
        </a:p>
      </dgm:t>
    </dgm:pt>
    <dgm:pt modelId="{257F69CA-B3B1-418E-8C70-F2668B49CEB3}" type="sibTrans" cxnId="{85328FBE-323C-4E8A-83BC-087AEA8BA618}">
      <dgm:prSet/>
      <dgm:spPr/>
      <dgm:t>
        <a:bodyPr/>
        <a:lstStyle/>
        <a:p>
          <a:endParaRPr lang="en-US"/>
        </a:p>
      </dgm:t>
    </dgm:pt>
    <dgm:pt modelId="{0BBE23F8-CCE6-4DB6-BF2D-74E3A1B0137B}">
      <dgm:prSet/>
      <dgm:spPr/>
      <dgm:t>
        <a:bodyPr/>
        <a:lstStyle/>
        <a:p>
          <a:r>
            <a:rPr lang="en-US" dirty="0"/>
            <a:t>Statement Start Date          </a:t>
          </a:r>
        </a:p>
      </dgm:t>
    </dgm:pt>
    <dgm:pt modelId="{453E9F09-98E7-426F-BB14-18E47DBCC3D2}" type="parTrans" cxnId="{EA2A0D3C-7F64-4DB0-8730-196C08709F02}">
      <dgm:prSet/>
      <dgm:spPr/>
      <dgm:t>
        <a:bodyPr/>
        <a:lstStyle/>
        <a:p>
          <a:endParaRPr lang="en-US"/>
        </a:p>
      </dgm:t>
    </dgm:pt>
    <dgm:pt modelId="{52ADD4B9-002F-4836-AA44-DC8844DC2896}" type="sibTrans" cxnId="{EA2A0D3C-7F64-4DB0-8730-196C08709F02}">
      <dgm:prSet/>
      <dgm:spPr/>
      <dgm:t>
        <a:bodyPr/>
        <a:lstStyle/>
        <a:p>
          <a:endParaRPr lang="en-US"/>
        </a:p>
      </dgm:t>
    </dgm:pt>
    <dgm:pt modelId="{684FBBB9-66BC-41E2-9A38-A25DC2458049}">
      <dgm:prSet/>
      <dgm:spPr/>
      <dgm:t>
        <a:bodyPr/>
        <a:lstStyle/>
        <a:p>
          <a:r>
            <a:rPr lang="en-US" dirty="0"/>
            <a:t>Statement End Date</a:t>
          </a:r>
        </a:p>
      </dgm:t>
    </dgm:pt>
    <dgm:pt modelId="{501153F6-920A-4CD3-82E2-548BAC237AE8}" type="parTrans" cxnId="{333F9A0C-2FE7-45CC-9B7E-B82F482232C1}">
      <dgm:prSet/>
      <dgm:spPr/>
      <dgm:t>
        <a:bodyPr/>
        <a:lstStyle/>
        <a:p>
          <a:endParaRPr lang="en-US"/>
        </a:p>
      </dgm:t>
    </dgm:pt>
    <dgm:pt modelId="{9BCAE4ED-4A71-4DFE-AAB1-0AAB24F25BE4}" type="sibTrans" cxnId="{333F9A0C-2FE7-45CC-9B7E-B82F482232C1}">
      <dgm:prSet/>
      <dgm:spPr/>
      <dgm:t>
        <a:bodyPr/>
        <a:lstStyle/>
        <a:p>
          <a:endParaRPr lang="en-US"/>
        </a:p>
      </dgm:t>
    </dgm:pt>
    <dgm:pt modelId="{48769B79-5D0F-4D54-BD1A-906E85B76A3C}">
      <dgm:prSet/>
      <dgm:spPr/>
      <dgm:t>
        <a:bodyPr/>
        <a:lstStyle/>
        <a:p>
          <a:r>
            <a:rPr lang="en-US" dirty="0"/>
            <a:t>RMA_Payer: Prim Lvl III</a:t>
          </a:r>
        </a:p>
      </dgm:t>
    </dgm:pt>
    <dgm:pt modelId="{19039027-5AD8-4700-8367-5271D4E22058}" type="parTrans" cxnId="{5A01C373-FE5B-40FE-B74C-C2AC8F33C05E}">
      <dgm:prSet/>
      <dgm:spPr/>
      <dgm:t>
        <a:bodyPr/>
        <a:lstStyle/>
        <a:p>
          <a:endParaRPr lang="en-US"/>
        </a:p>
      </dgm:t>
    </dgm:pt>
    <dgm:pt modelId="{3AFE7A50-346F-4DA0-A219-CD17EC68FA6E}" type="sibTrans" cxnId="{5A01C373-FE5B-40FE-B74C-C2AC8F33C05E}">
      <dgm:prSet/>
      <dgm:spPr/>
      <dgm:t>
        <a:bodyPr/>
        <a:lstStyle/>
        <a:p>
          <a:endParaRPr lang="en-US"/>
        </a:p>
      </dgm:t>
    </dgm:pt>
    <dgm:pt modelId="{4BDA1790-3131-4AE9-B529-A50EFB337A46}">
      <dgm:prSet/>
      <dgm:spPr/>
      <dgm:t>
        <a:bodyPr/>
        <a:lstStyle/>
        <a:p>
          <a:r>
            <a:rPr lang="en-US" dirty="0"/>
            <a:t>Denial Type</a:t>
          </a:r>
        </a:p>
      </dgm:t>
    </dgm:pt>
    <dgm:pt modelId="{2295C3FF-59AD-4096-B41C-EFDE2DF6508B}" type="parTrans" cxnId="{9BC39F89-7A11-429A-9F9E-0FDC4DD1DBA4}">
      <dgm:prSet/>
      <dgm:spPr/>
      <dgm:t>
        <a:bodyPr/>
        <a:lstStyle/>
        <a:p>
          <a:endParaRPr lang="en-US"/>
        </a:p>
      </dgm:t>
    </dgm:pt>
    <dgm:pt modelId="{4A7BA40D-68DE-4DDF-B713-CE12A2FA25A1}" type="sibTrans" cxnId="{9BC39F89-7A11-429A-9F9E-0FDC4DD1DBA4}">
      <dgm:prSet/>
      <dgm:spPr/>
      <dgm:t>
        <a:bodyPr/>
        <a:lstStyle/>
        <a:p>
          <a:endParaRPr lang="en-US"/>
        </a:p>
      </dgm:t>
    </dgm:pt>
    <dgm:pt modelId="{74C507EC-E11E-487B-96DB-12F809227C08}">
      <dgm:prSet/>
      <dgm:spPr/>
      <dgm:t>
        <a:bodyPr/>
        <a:lstStyle/>
        <a:p>
          <a:r>
            <a:rPr lang="en-US" dirty="0"/>
            <a:t>Claim Status Description</a:t>
          </a:r>
        </a:p>
      </dgm:t>
    </dgm:pt>
    <dgm:pt modelId="{61C0408F-4C8E-486F-A773-984B6E88F011}" type="parTrans" cxnId="{5DF8D23B-D7EB-4D00-83B8-AC4FCE750C15}">
      <dgm:prSet/>
      <dgm:spPr/>
      <dgm:t>
        <a:bodyPr/>
        <a:lstStyle/>
        <a:p>
          <a:endParaRPr lang="en-US"/>
        </a:p>
      </dgm:t>
    </dgm:pt>
    <dgm:pt modelId="{04E52DC0-6101-4E6C-BBCE-A943F9CE47D4}" type="sibTrans" cxnId="{5DF8D23B-D7EB-4D00-83B8-AC4FCE750C15}">
      <dgm:prSet/>
      <dgm:spPr/>
      <dgm:t>
        <a:bodyPr/>
        <a:lstStyle/>
        <a:p>
          <a:endParaRPr lang="en-US"/>
        </a:p>
      </dgm:t>
    </dgm:pt>
    <dgm:pt modelId="{36C0C4BB-96FA-4A66-A96D-83C118110C7E}">
      <dgm:prSet/>
      <dgm:spPr/>
      <dgm:t>
        <a:bodyPr/>
        <a:lstStyle/>
        <a:p>
          <a:r>
            <a:rPr lang="en-US" dirty="0"/>
            <a:t>Claim Status Category</a:t>
          </a:r>
        </a:p>
      </dgm:t>
    </dgm:pt>
    <dgm:pt modelId="{F10D7A5F-D147-43F3-9A17-B267DB9AA25E}" type="parTrans" cxnId="{CA915E55-B545-4B35-927D-C3507C39242F}">
      <dgm:prSet/>
      <dgm:spPr/>
      <dgm:t>
        <a:bodyPr/>
        <a:lstStyle/>
        <a:p>
          <a:endParaRPr lang="en-US"/>
        </a:p>
      </dgm:t>
    </dgm:pt>
    <dgm:pt modelId="{B2174DF9-ACD4-4D63-B092-5F97C442635B}" type="sibTrans" cxnId="{CA915E55-B545-4B35-927D-C3507C39242F}">
      <dgm:prSet/>
      <dgm:spPr/>
      <dgm:t>
        <a:bodyPr/>
        <a:lstStyle/>
        <a:p>
          <a:endParaRPr lang="en-US"/>
        </a:p>
      </dgm:t>
    </dgm:pt>
    <dgm:pt modelId="{E2B7AAE7-188F-4489-85E9-DE1EC3ECD46D}">
      <dgm:prSet/>
      <dgm:spPr/>
      <dgm:t>
        <a:bodyPr/>
        <a:lstStyle/>
        <a:p>
          <a:r>
            <a:rPr lang="en-US" dirty="0"/>
            <a:t>Claim Received Date           </a:t>
          </a:r>
        </a:p>
      </dgm:t>
    </dgm:pt>
    <dgm:pt modelId="{FD657563-F3E1-4F6D-B952-A42BD85E765D}" type="parTrans" cxnId="{CA80B50D-6120-4304-8DC4-73CBB876D1F9}">
      <dgm:prSet/>
      <dgm:spPr/>
      <dgm:t>
        <a:bodyPr/>
        <a:lstStyle/>
        <a:p>
          <a:endParaRPr lang="en-US"/>
        </a:p>
      </dgm:t>
    </dgm:pt>
    <dgm:pt modelId="{A8CEBD08-FF15-42BA-97EE-D5706680FB0B}" type="sibTrans" cxnId="{CA80B50D-6120-4304-8DC4-73CBB876D1F9}">
      <dgm:prSet/>
      <dgm:spPr/>
      <dgm:t>
        <a:bodyPr/>
        <a:lstStyle/>
        <a:p>
          <a:endParaRPr lang="en-US"/>
        </a:p>
      </dgm:t>
    </dgm:pt>
    <dgm:pt modelId="{7E2BC9C3-9317-41E6-BDA5-D49D3B18E056}">
      <dgm:prSet/>
      <dgm:spPr/>
      <dgm:t>
        <a:bodyPr/>
        <a:lstStyle/>
        <a:p>
          <a:r>
            <a:rPr lang="en-US" dirty="0"/>
            <a:t>Claim Filling Code                   </a:t>
          </a:r>
        </a:p>
      </dgm:t>
    </dgm:pt>
    <dgm:pt modelId="{EAD6C6B7-F690-4847-ADDA-7DC32E72296F}" type="parTrans" cxnId="{4085BB70-FBE1-45DF-B93F-D938396D9B16}">
      <dgm:prSet/>
      <dgm:spPr/>
      <dgm:t>
        <a:bodyPr/>
        <a:lstStyle/>
        <a:p>
          <a:endParaRPr lang="en-US"/>
        </a:p>
      </dgm:t>
    </dgm:pt>
    <dgm:pt modelId="{336A77AB-1792-4042-AD86-34145362588B}" type="sibTrans" cxnId="{4085BB70-FBE1-45DF-B93F-D938396D9B16}">
      <dgm:prSet/>
      <dgm:spPr/>
      <dgm:t>
        <a:bodyPr/>
        <a:lstStyle/>
        <a:p>
          <a:endParaRPr lang="en-US"/>
        </a:p>
      </dgm:t>
    </dgm:pt>
    <dgm:pt modelId="{5A64F802-EEB8-44CF-BC40-C360AF2864F6}">
      <dgm:prSet/>
      <dgm:spPr/>
      <dgm:t>
        <a:bodyPr/>
        <a:lstStyle/>
        <a:p>
          <a:r>
            <a:rPr lang="en-US" dirty="0"/>
            <a:t>Billing Provider State              </a:t>
          </a:r>
        </a:p>
      </dgm:t>
    </dgm:pt>
    <dgm:pt modelId="{3DFD7F69-791E-4E8C-9CB8-C0C64F4439BE}" type="parTrans" cxnId="{004BD97B-12FE-4E26-90D2-54293B88CAA5}">
      <dgm:prSet/>
      <dgm:spPr/>
      <dgm:t>
        <a:bodyPr/>
        <a:lstStyle/>
        <a:p>
          <a:endParaRPr lang="en-US"/>
        </a:p>
      </dgm:t>
    </dgm:pt>
    <dgm:pt modelId="{63040A56-454A-4FE2-AD9F-A3BC02620507}" type="sibTrans" cxnId="{004BD97B-12FE-4E26-90D2-54293B88CAA5}">
      <dgm:prSet/>
      <dgm:spPr/>
      <dgm:t>
        <a:bodyPr/>
        <a:lstStyle/>
        <a:p>
          <a:endParaRPr lang="en-US"/>
        </a:p>
      </dgm:t>
    </dgm:pt>
    <dgm:pt modelId="{31F76849-4474-4C79-9223-1EEBA948D104}">
      <dgm:prSet/>
      <dgm:spPr/>
      <dgm:t>
        <a:bodyPr/>
        <a:lstStyle/>
        <a:p>
          <a:r>
            <a:rPr lang="en-US" dirty="0"/>
            <a:t>Billing Provider City</a:t>
          </a:r>
        </a:p>
      </dgm:t>
    </dgm:pt>
    <dgm:pt modelId="{36E1687B-5B90-4D7E-8D29-EEE03F0714B0}" type="parTrans" cxnId="{0ADDAA71-E01F-4B89-BD5E-D343EE234DA9}">
      <dgm:prSet/>
      <dgm:spPr/>
      <dgm:t>
        <a:bodyPr/>
        <a:lstStyle/>
        <a:p>
          <a:endParaRPr lang="en-US"/>
        </a:p>
      </dgm:t>
    </dgm:pt>
    <dgm:pt modelId="{F8EFEC21-6893-4097-A705-053EEF6F4C76}" type="sibTrans" cxnId="{0ADDAA71-E01F-4B89-BD5E-D343EE234DA9}">
      <dgm:prSet/>
      <dgm:spPr/>
      <dgm:t>
        <a:bodyPr/>
        <a:lstStyle/>
        <a:p>
          <a:endParaRPr lang="en-US"/>
        </a:p>
      </dgm:t>
    </dgm:pt>
    <dgm:pt modelId="{CBE86472-D6F2-4270-9D9E-0601A497F9CE}">
      <dgm:prSet/>
      <dgm:spPr/>
      <dgm:t>
        <a:bodyPr/>
        <a:lstStyle/>
        <a:p>
          <a:r>
            <a:rPr lang="en-US" dirty="0"/>
            <a:t>Initial Denial Remit Count</a:t>
          </a:r>
        </a:p>
      </dgm:t>
    </dgm:pt>
    <dgm:pt modelId="{5F997F7B-294D-4155-8153-5F3FC5F2BE0B}" type="parTrans" cxnId="{CEDC4A17-9D7E-4FEF-B6C9-F0A8FA666EAF}">
      <dgm:prSet/>
      <dgm:spPr/>
      <dgm:t>
        <a:bodyPr/>
        <a:lstStyle/>
        <a:p>
          <a:endParaRPr lang="en-US"/>
        </a:p>
      </dgm:t>
    </dgm:pt>
    <dgm:pt modelId="{1C0DDF10-1D7B-4DEA-9380-88DC50D522CA}" type="sibTrans" cxnId="{CEDC4A17-9D7E-4FEF-B6C9-F0A8FA666EAF}">
      <dgm:prSet/>
      <dgm:spPr/>
      <dgm:t>
        <a:bodyPr/>
        <a:lstStyle/>
        <a:p>
          <a:endParaRPr lang="en-US"/>
        </a:p>
      </dgm:t>
    </dgm:pt>
    <dgm:pt modelId="{57644F94-D5F2-4593-9ADD-2BB592591D5A}">
      <dgm:prSet/>
      <dgm:spPr/>
      <dgm:t>
        <a:bodyPr/>
        <a:lstStyle/>
        <a:p>
          <a:r>
            <a:rPr lang="en-US" dirty="0"/>
            <a:t>Total Denied Remit Count              </a:t>
          </a:r>
        </a:p>
      </dgm:t>
    </dgm:pt>
    <dgm:pt modelId="{AC769D35-75D6-4B99-9F11-4ED405B55539}" type="parTrans" cxnId="{20B0B1D7-6540-4739-8C64-FB8681C0371E}">
      <dgm:prSet/>
      <dgm:spPr/>
      <dgm:t>
        <a:bodyPr/>
        <a:lstStyle/>
        <a:p>
          <a:endParaRPr lang="en-US"/>
        </a:p>
      </dgm:t>
    </dgm:pt>
    <dgm:pt modelId="{F23BCA9E-ADF0-4FAC-93AE-0C437C3EB645}" type="sibTrans" cxnId="{20B0B1D7-6540-4739-8C64-FB8681C0371E}">
      <dgm:prSet/>
      <dgm:spPr/>
      <dgm:t>
        <a:bodyPr/>
        <a:lstStyle/>
        <a:p>
          <a:endParaRPr lang="en-US"/>
        </a:p>
      </dgm:t>
    </dgm:pt>
    <dgm:pt modelId="{6499FBFA-EBCB-4155-B2D5-B3BEAD5B7F6E}">
      <dgm:prSet/>
      <dgm:spPr/>
      <dgm:t>
        <a:bodyPr/>
        <a:lstStyle/>
        <a:p>
          <a:r>
            <a:rPr lang="en-US" dirty="0"/>
            <a:t>Final Denials Remit Count              </a:t>
          </a:r>
        </a:p>
      </dgm:t>
    </dgm:pt>
    <dgm:pt modelId="{0A0EEEAF-B94D-43C4-8309-BC579DCE9F37}" type="parTrans" cxnId="{EF5E4F2B-2C03-4EFA-A4B8-9C7869EE9E06}">
      <dgm:prSet/>
      <dgm:spPr/>
      <dgm:t>
        <a:bodyPr/>
        <a:lstStyle/>
        <a:p>
          <a:endParaRPr lang="en-US"/>
        </a:p>
      </dgm:t>
    </dgm:pt>
    <dgm:pt modelId="{6F3E1A65-4FA6-4261-B738-418199C16420}" type="sibTrans" cxnId="{EF5E4F2B-2C03-4EFA-A4B8-9C7869EE9E06}">
      <dgm:prSet/>
      <dgm:spPr/>
      <dgm:t>
        <a:bodyPr/>
        <a:lstStyle/>
        <a:p>
          <a:endParaRPr lang="en-US"/>
        </a:p>
      </dgm:t>
    </dgm:pt>
    <dgm:pt modelId="{44DEF027-10A5-42D2-AAE9-4CB6F81EAF9D}" type="pres">
      <dgm:prSet presAssocID="{C3E9FBA8-CC50-47D7-9BA6-89D2FA87408F}" presName="vert0" presStyleCnt="0">
        <dgm:presLayoutVars>
          <dgm:dir/>
          <dgm:animOne val="branch"/>
          <dgm:animLvl val="lvl"/>
        </dgm:presLayoutVars>
      </dgm:prSet>
      <dgm:spPr/>
    </dgm:pt>
    <dgm:pt modelId="{D68E0A0F-1E41-4BB0-8185-744DA5A18E78}" type="pres">
      <dgm:prSet presAssocID="{E1865E37-3B55-4ED9-81E8-3020F3D821D7}" presName="thickLine" presStyleLbl="alignNode1" presStyleIdx="0" presStyleCnt="14"/>
      <dgm:spPr/>
    </dgm:pt>
    <dgm:pt modelId="{F915E1BC-87C8-432A-B3FF-267BCAC5CD2C}" type="pres">
      <dgm:prSet presAssocID="{E1865E37-3B55-4ED9-81E8-3020F3D821D7}" presName="horz1" presStyleCnt="0"/>
      <dgm:spPr/>
    </dgm:pt>
    <dgm:pt modelId="{8FA4EAD7-FB6D-427C-904C-11534E04A227}" type="pres">
      <dgm:prSet presAssocID="{E1865E37-3B55-4ED9-81E8-3020F3D821D7}" presName="tx1" presStyleLbl="revTx" presStyleIdx="0" presStyleCnt="14"/>
      <dgm:spPr/>
    </dgm:pt>
    <dgm:pt modelId="{8DD05271-74AB-4049-8641-B13628C406B1}" type="pres">
      <dgm:prSet presAssocID="{E1865E37-3B55-4ED9-81E8-3020F3D821D7}" presName="vert1" presStyleCnt="0"/>
      <dgm:spPr/>
    </dgm:pt>
    <dgm:pt modelId="{228E3515-E067-4360-879A-DCE7F710A503}" type="pres">
      <dgm:prSet presAssocID="{0BBE23F8-CCE6-4DB6-BF2D-74E3A1B0137B}" presName="thickLine" presStyleLbl="alignNode1" presStyleIdx="1" presStyleCnt="14" custLinFactNeighborY="3546"/>
      <dgm:spPr/>
    </dgm:pt>
    <dgm:pt modelId="{59647872-8EC2-46F0-A3E9-0DCE6FCDEA9C}" type="pres">
      <dgm:prSet presAssocID="{0BBE23F8-CCE6-4DB6-BF2D-74E3A1B0137B}" presName="horz1" presStyleCnt="0"/>
      <dgm:spPr/>
    </dgm:pt>
    <dgm:pt modelId="{1877192D-ED24-4896-8564-A4E4A0D5F744}" type="pres">
      <dgm:prSet presAssocID="{0BBE23F8-CCE6-4DB6-BF2D-74E3A1B0137B}" presName="tx1" presStyleLbl="revTx" presStyleIdx="1" presStyleCnt="14" custLinFactY="100000" custLinFactNeighborY="100971"/>
      <dgm:spPr/>
    </dgm:pt>
    <dgm:pt modelId="{018E883C-A016-4D10-A603-C8891968AB93}" type="pres">
      <dgm:prSet presAssocID="{0BBE23F8-CCE6-4DB6-BF2D-74E3A1B0137B}" presName="vert1" presStyleCnt="0"/>
      <dgm:spPr/>
    </dgm:pt>
    <dgm:pt modelId="{F889530E-15E6-4751-888A-1CDBA2616374}" type="pres">
      <dgm:prSet presAssocID="{684FBBB9-66BC-41E2-9A38-A25DC2458049}" presName="thickLine" presStyleLbl="alignNode1" presStyleIdx="2" presStyleCnt="14"/>
      <dgm:spPr/>
    </dgm:pt>
    <dgm:pt modelId="{E745A6CC-A038-4E31-9715-0FC054519503}" type="pres">
      <dgm:prSet presAssocID="{684FBBB9-66BC-41E2-9A38-A25DC2458049}" presName="horz1" presStyleCnt="0"/>
      <dgm:spPr/>
    </dgm:pt>
    <dgm:pt modelId="{7C68D9C9-4822-450E-9EA1-CB922B13FAB5}" type="pres">
      <dgm:prSet presAssocID="{684FBBB9-66BC-41E2-9A38-A25DC2458049}" presName="tx1" presStyleLbl="revTx" presStyleIdx="2" presStyleCnt="14"/>
      <dgm:spPr/>
    </dgm:pt>
    <dgm:pt modelId="{5814DD18-29F5-4144-A06C-963449DD6D4B}" type="pres">
      <dgm:prSet presAssocID="{684FBBB9-66BC-41E2-9A38-A25DC2458049}" presName="vert1" presStyleCnt="0"/>
      <dgm:spPr/>
    </dgm:pt>
    <dgm:pt modelId="{DA7C6D1C-7AA8-470D-893F-F279FD7B4B6C}" type="pres">
      <dgm:prSet presAssocID="{48769B79-5D0F-4D54-BD1A-906E85B76A3C}" presName="thickLine" presStyleLbl="alignNode1" presStyleIdx="3" presStyleCnt="14"/>
      <dgm:spPr/>
    </dgm:pt>
    <dgm:pt modelId="{DE629220-41CA-403F-8B1A-F4FC983DFCEB}" type="pres">
      <dgm:prSet presAssocID="{48769B79-5D0F-4D54-BD1A-906E85B76A3C}" presName="horz1" presStyleCnt="0"/>
      <dgm:spPr/>
    </dgm:pt>
    <dgm:pt modelId="{F77B8CE4-934F-4DE9-BCA4-355C3B680639}" type="pres">
      <dgm:prSet presAssocID="{48769B79-5D0F-4D54-BD1A-906E85B76A3C}" presName="tx1" presStyleLbl="revTx" presStyleIdx="3" presStyleCnt="14" custLinFactNeighborX="62" custLinFactNeighborY="99995"/>
      <dgm:spPr/>
    </dgm:pt>
    <dgm:pt modelId="{972C39B6-FBE2-436B-9865-3E2A743266F8}" type="pres">
      <dgm:prSet presAssocID="{48769B79-5D0F-4D54-BD1A-906E85B76A3C}" presName="vert1" presStyleCnt="0"/>
      <dgm:spPr/>
    </dgm:pt>
    <dgm:pt modelId="{6A3B9C28-A84C-45F7-96E8-583F982328DB}" type="pres">
      <dgm:prSet presAssocID="{4BDA1790-3131-4AE9-B529-A50EFB337A46}" presName="thickLine" presStyleLbl="alignNode1" presStyleIdx="4" presStyleCnt="14"/>
      <dgm:spPr/>
    </dgm:pt>
    <dgm:pt modelId="{951AB407-611A-4A22-8585-8F3C3EC42085}" type="pres">
      <dgm:prSet presAssocID="{4BDA1790-3131-4AE9-B529-A50EFB337A46}" presName="horz1" presStyleCnt="0"/>
      <dgm:spPr/>
    </dgm:pt>
    <dgm:pt modelId="{A6FA3C6B-00B9-4CDB-AEC7-535260EF273E}" type="pres">
      <dgm:prSet presAssocID="{4BDA1790-3131-4AE9-B529-A50EFB337A46}" presName="tx1" presStyleLbl="revTx" presStyleIdx="4" presStyleCnt="14" custLinFactY="-109516" custLinFactNeighborY="-200000"/>
      <dgm:spPr/>
    </dgm:pt>
    <dgm:pt modelId="{CC318C49-E746-4F15-AA3E-AA36F986B16A}" type="pres">
      <dgm:prSet presAssocID="{4BDA1790-3131-4AE9-B529-A50EFB337A46}" presName="vert1" presStyleCnt="0"/>
      <dgm:spPr/>
    </dgm:pt>
    <dgm:pt modelId="{2E128AF9-C17B-403F-964F-F96CA6DE296E}" type="pres">
      <dgm:prSet presAssocID="{74C507EC-E11E-487B-96DB-12F809227C08}" presName="thickLine" presStyleLbl="alignNode1" presStyleIdx="5" presStyleCnt="14"/>
      <dgm:spPr/>
    </dgm:pt>
    <dgm:pt modelId="{66803746-27A6-4B87-A1E4-864C7D6DCF46}" type="pres">
      <dgm:prSet presAssocID="{74C507EC-E11E-487B-96DB-12F809227C08}" presName="horz1" presStyleCnt="0"/>
      <dgm:spPr/>
    </dgm:pt>
    <dgm:pt modelId="{D6F768D4-6480-4A57-A172-591650C9CF1A}" type="pres">
      <dgm:prSet presAssocID="{74C507EC-E11E-487B-96DB-12F809227C08}" presName="tx1" presStyleLbl="revTx" presStyleIdx="5" presStyleCnt="14"/>
      <dgm:spPr/>
    </dgm:pt>
    <dgm:pt modelId="{23D53254-D3FB-4FEC-BE27-3B5979DDB1F2}" type="pres">
      <dgm:prSet presAssocID="{74C507EC-E11E-487B-96DB-12F809227C08}" presName="vert1" presStyleCnt="0"/>
      <dgm:spPr/>
    </dgm:pt>
    <dgm:pt modelId="{16FE8126-C43A-48B3-9975-0BEB47A89A35}" type="pres">
      <dgm:prSet presAssocID="{36C0C4BB-96FA-4A66-A96D-83C118110C7E}" presName="thickLine" presStyleLbl="alignNode1" presStyleIdx="6" presStyleCnt="14"/>
      <dgm:spPr/>
    </dgm:pt>
    <dgm:pt modelId="{C10C9551-0AD0-4EF3-94A9-C8C11A345233}" type="pres">
      <dgm:prSet presAssocID="{36C0C4BB-96FA-4A66-A96D-83C118110C7E}" presName="horz1" presStyleCnt="0"/>
      <dgm:spPr/>
    </dgm:pt>
    <dgm:pt modelId="{9549D842-66C6-4548-853D-53F974D72BB3}" type="pres">
      <dgm:prSet presAssocID="{36C0C4BB-96FA-4A66-A96D-83C118110C7E}" presName="tx1" presStyleLbl="revTx" presStyleIdx="6" presStyleCnt="14"/>
      <dgm:spPr/>
    </dgm:pt>
    <dgm:pt modelId="{470D3865-19F5-45D3-B4F6-F0F70906A36D}" type="pres">
      <dgm:prSet presAssocID="{36C0C4BB-96FA-4A66-A96D-83C118110C7E}" presName="vert1" presStyleCnt="0"/>
      <dgm:spPr/>
    </dgm:pt>
    <dgm:pt modelId="{02F1480A-99EF-41CC-AEB9-EF96CB55C091}" type="pres">
      <dgm:prSet presAssocID="{E2B7AAE7-188F-4489-85E9-DE1EC3ECD46D}" presName="thickLine" presStyleLbl="alignNode1" presStyleIdx="7" presStyleCnt="14"/>
      <dgm:spPr/>
    </dgm:pt>
    <dgm:pt modelId="{8BDDF121-B756-4B16-9519-9D964E08BA14}" type="pres">
      <dgm:prSet presAssocID="{E2B7AAE7-188F-4489-85E9-DE1EC3ECD46D}" presName="horz1" presStyleCnt="0"/>
      <dgm:spPr/>
    </dgm:pt>
    <dgm:pt modelId="{A31EB496-C16F-48EB-8223-40F37B2BDF17}" type="pres">
      <dgm:prSet presAssocID="{E2B7AAE7-188F-4489-85E9-DE1EC3ECD46D}" presName="tx1" presStyleLbl="revTx" presStyleIdx="7" presStyleCnt="14"/>
      <dgm:spPr/>
    </dgm:pt>
    <dgm:pt modelId="{41281BCD-244A-450F-BD6C-679F177F59A5}" type="pres">
      <dgm:prSet presAssocID="{E2B7AAE7-188F-4489-85E9-DE1EC3ECD46D}" presName="vert1" presStyleCnt="0"/>
      <dgm:spPr/>
    </dgm:pt>
    <dgm:pt modelId="{CF6D807F-E77E-47BF-BC7D-C1880B1D0792}" type="pres">
      <dgm:prSet presAssocID="{7E2BC9C3-9317-41E6-BDA5-D49D3B18E056}" presName="thickLine" presStyleLbl="alignNode1" presStyleIdx="8" presStyleCnt="14"/>
      <dgm:spPr/>
    </dgm:pt>
    <dgm:pt modelId="{190D269F-84F9-4EDC-8871-7F6CDF226775}" type="pres">
      <dgm:prSet presAssocID="{7E2BC9C3-9317-41E6-BDA5-D49D3B18E056}" presName="horz1" presStyleCnt="0"/>
      <dgm:spPr/>
    </dgm:pt>
    <dgm:pt modelId="{1E2801EC-461C-467E-AAA1-8BE473204544}" type="pres">
      <dgm:prSet presAssocID="{7E2BC9C3-9317-41E6-BDA5-D49D3B18E056}" presName="tx1" presStyleLbl="revTx" presStyleIdx="8" presStyleCnt="14"/>
      <dgm:spPr/>
    </dgm:pt>
    <dgm:pt modelId="{65577D44-06C8-49FE-9C36-1E405F532874}" type="pres">
      <dgm:prSet presAssocID="{7E2BC9C3-9317-41E6-BDA5-D49D3B18E056}" presName="vert1" presStyleCnt="0"/>
      <dgm:spPr/>
    </dgm:pt>
    <dgm:pt modelId="{0AE28462-E688-47A5-8BAB-2D6CB9945ECB}" type="pres">
      <dgm:prSet presAssocID="{5A64F802-EEB8-44CF-BC40-C360AF2864F6}" presName="thickLine" presStyleLbl="alignNode1" presStyleIdx="9" presStyleCnt="14"/>
      <dgm:spPr/>
    </dgm:pt>
    <dgm:pt modelId="{73F09E3C-EBED-4DB7-98D5-EAE563275482}" type="pres">
      <dgm:prSet presAssocID="{5A64F802-EEB8-44CF-BC40-C360AF2864F6}" presName="horz1" presStyleCnt="0"/>
      <dgm:spPr/>
    </dgm:pt>
    <dgm:pt modelId="{A6F772AA-C5E6-4828-AD1A-8E8CC59454BC}" type="pres">
      <dgm:prSet presAssocID="{5A64F802-EEB8-44CF-BC40-C360AF2864F6}" presName="tx1" presStyleLbl="revTx" presStyleIdx="9" presStyleCnt="14"/>
      <dgm:spPr/>
    </dgm:pt>
    <dgm:pt modelId="{9E6881BF-8573-4EC7-A424-B92FE61BABC8}" type="pres">
      <dgm:prSet presAssocID="{5A64F802-EEB8-44CF-BC40-C360AF2864F6}" presName="vert1" presStyleCnt="0"/>
      <dgm:spPr/>
    </dgm:pt>
    <dgm:pt modelId="{1C12F494-41AC-4483-BC97-1F15EE74574D}" type="pres">
      <dgm:prSet presAssocID="{31F76849-4474-4C79-9223-1EEBA948D104}" presName="thickLine" presStyleLbl="alignNode1" presStyleIdx="10" presStyleCnt="14"/>
      <dgm:spPr/>
    </dgm:pt>
    <dgm:pt modelId="{D740D1CE-17EF-474F-B032-F480932847AA}" type="pres">
      <dgm:prSet presAssocID="{31F76849-4474-4C79-9223-1EEBA948D104}" presName="horz1" presStyleCnt="0"/>
      <dgm:spPr/>
    </dgm:pt>
    <dgm:pt modelId="{C3752D36-AE79-4481-9DCA-5AA272FE1D89}" type="pres">
      <dgm:prSet presAssocID="{31F76849-4474-4C79-9223-1EEBA948D104}" presName="tx1" presStyleLbl="revTx" presStyleIdx="10" presStyleCnt="14"/>
      <dgm:spPr/>
    </dgm:pt>
    <dgm:pt modelId="{B07FB718-C620-413D-B01D-FD52E6BE37CA}" type="pres">
      <dgm:prSet presAssocID="{31F76849-4474-4C79-9223-1EEBA948D104}" presName="vert1" presStyleCnt="0"/>
      <dgm:spPr/>
    </dgm:pt>
    <dgm:pt modelId="{7824FBAE-2236-43D7-862E-9903D1A2C2EB}" type="pres">
      <dgm:prSet presAssocID="{CBE86472-D6F2-4270-9D9E-0601A497F9CE}" presName="thickLine" presStyleLbl="alignNode1" presStyleIdx="11" presStyleCnt="14"/>
      <dgm:spPr/>
    </dgm:pt>
    <dgm:pt modelId="{9B18062A-2584-47D9-9085-6300AFC9BB6E}" type="pres">
      <dgm:prSet presAssocID="{CBE86472-D6F2-4270-9D9E-0601A497F9CE}" presName="horz1" presStyleCnt="0"/>
      <dgm:spPr/>
    </dgm:pt>
    <dgm:pt modelId="{616B23D3-FB33-4503-9FB1-6588E0DB91FC}" type="pres">
      <dgm:prSet presAssocID="{CBE86472-D6F2-4270-9D9E-0601A497F9CE}" presName="tx1" presStyleLbl="revTx" presStyleIdx="11" presStyleCnt="14"/>
      <dgm:spPr/>
    </dgm:pt>
    <dgm:pt modelId="{BF370A60-9216-4FCB-A5CA-762F29A77298}" type="pres">
      <dgm:prSet presAssocID="{CBE86472-D6F2-4270-9D9E-0601A497F9CE}" presName="vert1" presStyleCnt="0"/>
      <dgm:spPr/>
    </dgm:pt>
    <dgm:pt modelId="{937148CE-8F80-490E-9981-784C3A64E1D8}" type="pres">
      <dgm:prSet presAssocID="{57644F94-D5F2-4593-9ADD-2BB592591D5A}" presName="thickLine" presStyleLbl="alignNode1" presStyleIdx="12" presStyleCnt="14"/>
      <dgm:spPr/>
    </dgm:pt>
    <dgm:pt modelId="{0F731921-8FE7-4015-AA94-1AE05CAFD95F}" type="pres">
      <dgm:prSet presAssocID="{57644F94-D5F2-4593-9ADD-2BB592591D5A}" presName="horz1" presStyleCnt="0"/>
      <dgm:spPr/>
    </dgm:pt>
    <dgm:pt modelId="{23816120-2012-43FC-AD6C-01ED038A88E4}" type="pres">
      <dgm:prSet presAssocID="{57644F94-D5F2-4593-9ADD-2BB592591D5A}" presName="tx1" presStyleLbl="revTx" presStyleIdx="12" presStyleCnt="14"/>
      <dgm:spPr/>
    </dgm:pt>
    <dgm:pt modelId="{E2901E96-5DBA-4DBC-BB24-F05519F37DEA}" type="pres">
      <dgm:prSet presAssocID="{57644F94-D5F2-4593-9ADD-2BB592591D5A}" presName="vert1" presStyleCnt="0"/>
      <dgm:spPr/>
    </dgm:pt>
    <dgm:pt modelId="{88B60DD7-7D6E-493A-B7ED-3EF3CAE2586A}" type="pres">
      <dgm:prSet presAssocID="{6499FBFA-EBCB-4155-B2D5-B3BEAD5B7F6E}" presName="thickLine" presStyleLbl="alignNode1" presStyleIdx="13" presStyleCnt="14"/>
      <dgm:spPr/>
    </dgm:pt>
    <dgm:pt modelId="{60B4E158-AC1A-44D4-B085-8DB9818DFDB3}" type="pres">
      <dgm:prSet presAssocID="{6499FBFA-EBCB-4155-B2D5-B3BEAD5B7F6E}" presName="horz1" presStyleCnt="0"/>
      <dgm:spPr/>
    </dgm:pt>
    <dgm:pt modelId="{0EBE6602-3E9F-4D12-992D-878563ACD4C6}" type="pres">
      <dgm:prSet presAssocID="{6499FBFA-EBCB-4155-B2D5-B3BEAD5B7F6E}" presName="tx1" presStyleLbl="revTx" presStyleIdx="13" presStyleCnt="14"/>
      <dgm:spPr/>
    </dgm:pt>
    <dgm:pt modelId="{4C131585-A8FC-43A8-89A6-28B4F95CF0D6}" type="pres">
      <dgm:prSet presAssocID="{6499FBFA-EBCB-4155-B2D5-B3BEAD5B7F6E}" presName="vert1" presStyleCnt="0"/>
      <dgm:spPr/>
    </dgm:pt>
  </dgm:ptLst>
  <dgm:cxnLst>
    <dgm:cxn modelId="{9BC9770A-1C43-4A0D-9309-88FFDFF080BE}" type="presOf" srcId="{31F76849-4474-4C79-9223-1EEBA948D104}" destId="{C3752D36-AE79-4481-9DCA-5AA272FE1D89}" srcOrd="0" destOrd="0" presId="urn:microsoft.com/office/officeart/2008/layout/LinedList"/>
    <dgm:cxn modelId="{333F9A0C-2FE7-45CC-9B7E-B82F482232C1}" srcId="{C3E9FBA8-CC50-47D7-9BA6-89D2FA87408F}" destId="{684FBBB9-66BC-41E2-9A38-A25DC2458049}" srcOrd="2" destOrd="0" parTransId="{501153F6-920A-4CD3-82E2-548BAC237AE8}" sibTransId="{9BCAE4ED-4A71-4DFE-AAB1-0AAB24F25BE4}"/>
    <dgm:cxn modelId="{CA80B50D-6120-4304-8DC4-73CBB876D1F9}" srcId="{C3E9FBA8-CC50-47D7-9BA6-89D2FA87408F}" destId="{E2B7AAE7-188F-4489-85E9-DE1EC3ECD46D}" srcOrd="7" destOrd="0" parTransId="{FD657563-F3E1-4F6D-B952-A42BD85E765D}" sibTransId="{A8CEBD08-FF15-42BA-97EE-D5706680FB0B}"/>
    <dgm:cxn modelId="{973BE50E-56FE-4743-B56E-179F7FF6151A}" type="presOf" srcId="{5A64F802-EEB8-44CF-BC40-C360AF2864F6}" destId="{A6F772AA-C5E6-4828-AD1A-8E8CC59454BC}" srcOrd="0" destOrd="0" presId="urn:microsoft.com/office/officeart/2008/layout/LinedList"/>
    <dgm:cxn modelId="{CEDC4A17-9D7E-4FEF-B6C9-F0A8FA666EAF}" srcId="{C3E9FBA8-CC50-47D7-9BA6-89D2FA87408F}" destId="{CBE86472-D6F2-4270-9D9E-0601A497F9CE}" srcOrd="11" destOrd="0" parTransId="{5F997F7B-294D-4155-8153-5F3FC5F2BE0B}" sibTransId="{1C0DDF10-1D7B-4DEA-9380-88DC50D522CA}"/>
    <dgm:cxn modelId="{EF5E4F2B-2C03-4EFA-A4B8-9C7869EE9E06}" srcId="{C3E9FBA8-CC50-47D7-9BA6-89D2FA87408F}" destId="{6499FBFA-EBCB-4155-B2D5-B3BEAD5B7F6E}" srcOrd="13" destOrd="0" parTransId="{0A0EEEAF-B94D-43C4-8309-BC579DCE9F37}" sibTransId="{6F3E1A65-4FA6-4261-B738-418199C16420}"/>
    <dgm:cxn modelId="{4A150837-4D5C-4421-90D5-0AA49A430AE6}" type="presOf" srcId="{4BDA1790-3131-4AE9-B529-A50EFB337A46}" destId="{A6FA3C6B-00B9-4CDB-AEC7-535260EF273E}" srcOrd="0" destOrd="0" presId="urn:microsoft.com/office/officeart/2008/layout/LinedList"/>
    <dgm:cxn modelId="{3BBA4F38-3AB2-4614-9BBD-CD4FAD23B061}" type="presOf" srcId="{7E2BC9C3-9317-41E6-BDA5-D49D3B18E056}" destId="{1E2801EC-461C-467E-AAA1-8BE473204544}" srcOrd="0" destOrd="0" presId="urn:microsoft.com/office/officeart/2008/layout/LinedList"/>
    <dgm:cxn modelId="{5DF8D23B-D7EB-4D00-83B8-AC4FCE750C15}" srcId="{C3E9FBA8-CC50-47D7-9BA6-89D2FA87408F}" destId="{74C507EC-E11E-487B-96DB-12F809227C08}" srcOrd="5" destOrd="0" parTransId="{61C0408F-4C8E-486F-A773-984B6E88F011}" sibTransId="{04E52DC0-6101-4E6C-BBCE-A943F9CE47D4}"/>
    <dgm:cxn modelId="{EA2A0D3C-7F64-4DB0-8730-196C08709F02}" srcId="{C3E9FBA8-CC50-47D7-9BA6-89D2FA87408F}" destId="{0BBE23F8-CCE6-4DB6-BF2D-74E3A1B0137B}" srcOrd="1" destOrd="0" parTransId="{453E9F09-98E7-426F-BB14-18E47DBCC3D2}" sibTransId="{52ADD4B9-002F-4836-AA44-DC8844DC2896}"/>
    <dgm:cxn modelId="{692AA43E-1712-4D60-B250-853107E2104B}" type="presOf" srcId="{74C507EC-E11E-487B-96DB-12F809227C08}" destId="{D6F768D4-6480-4A57-A172-591650C9CF1A}" srcOrd="0" destOrd="0" presId="urn:microsoft.com/office/officeart/2008/layout/LinedList"/>
    <dgm:cxn modelId="{0695C53E-8B87-419A-8AD6-3941F5C72294}" type="presOf" srcId="{CBE86472-D6F2-4270-9D9E-0601A497F9CE}" destId="{616B23D3-FB33-4503-9FB1-6588E0DB91FC}" srcOrd="0" destOrd="0" presId="urn:microsoft.com/office/officeart/2008/layout/LinedList"/>
    <dgm:cxn modelId="{B3680D42-0DAE-4DB5-AD28-3070E2C56FE2}" type="presOf" srcId="{C3E9FBA8-CC50-47D7-9BA6-89D2FA87408F}" destId="{44DEF027-10A5-42D2-AAE9-4CB6F81EAF9D}" srcOrd="0" destOrd="0" presId="urn:microsoft.com/office/officeart/2008/layout/LinedList"/>
    <dgm:cxn modelId="{F8653365-9430-4F83-89DF-0565F543083F}" type="presOf" srcId="{E1865E37-3B55-4ED9-81E8-3020F3D821D7}" destId="{8FA4EAD7-FB6D-427C-904C-11534E04A227}" srcOrd="0" destOrd="0" presId="urn:microsoft.com/office/officeart/2008/layout/LinedList"/>
    <dgm:cxn modelId="{B7898F65-2BDE-4246-8A0A-431396F9B316}" type="presOf" srcId="{E2B7AAE7-188F-4489-85E9-DE1EC3ECD46D}" destId="{A31EB496-C16F-48EB-8223-40F37B2BDF17}" srcOrd="0" destOrd="0" presId="urn:microsoft.com/office/officeart/2008/layout/LinedList"/>
    <dgm:cxn modelId="{4085BB70-FBE1-45DF-B93F-D938396D9B16}" srcId="{C3E9FBA8-CC50-47D7-9BA6-89D2FA87408F}" destId="{7E2BC9C3-9317-41E6-BDA5-D49D3B18E056}" srcOrd="8" destOrd="0" parTransId="{EAD6C6B7-F690-4847-ADDA-7DC32E72296F}" sibTransId="{336A77AB-1792-4042-AD86-34145362588B}"/>
    <dgm:cxn modelId="{0ADDAA71-E01F-4B89-BD5E-D343EE234DA9}" srcId="{C3E9FBA8-CC50-47D7-9BA6-89D2FA87408F}" destId="{31F76849-4474-4C79-9223-1EEBA948D104}" srcOrd="10" destOrd="0" parTransId="{36E1687B-5B90-4D7E-8D29-EEE03F0714B0}" sibTransId="{F8EFEC21-6893-4097-A705-053EEF6F4C76}"/>
    <dgm:cxn modelId="{5A01C373-FE5B-40FE-B74C-C2AC8F33C05E}" srcId="{C3E9FBA8-CC50-47D7-9BA6-89D2FA87408F}" destId="{48769B79-5D0F-4D54-BD1A-906E85B76A3C}" srcOrd="3" destOrd="0" parTransId="{19039027-5AD8-4700-8367-5271D4E22058}" sibTransId="{3AFE7A50-346F-4DA0-A219-CD17EC68FA6E}"/>
    <dgm:cxn modelId="{CA915E55-B545-4B35-927D-C3507C39242F}" srcId="{C3E9FBA8-CC50-47D7-9BA6-89D2FA87408F}" destId="{36C0C4BB-96FA-4A66-A96D-83C118110C7E}" srcOrd="6" destOrd="0" parTransId="{F10D7A5F-D147-43F3-9A17-B267DB9AA25E}" sibTransId="{B2174DF9-ACD4-4D63-B092-5F97C442635B}"/>
    <dgm:cxn modelId="{004BD97B-12FE-4E26-90D2-54293B88CAA5}" srcId="{C3E9FBA8-CC50-47D7-9BA6-89D2FA87408F}" destId="{5A64F802-EEB8-44CF-BC40-C360AF2864F6}" srcOrd="9" destOrd="0" parTransId="{3DFD7F69-791E-4E8C-9CB8-C0C64F4439BE}" sibTransId="{63040A56-454A-4FE2-AD9F-A3BC02620507}"/>
    <dgm:cxn modelId="{9BC39F89-7A11-429A-9F9E-0FDC4DD1DBA4}" srcId="{C3E9FBA8-CC50-47D7-9BA6-89D2FA87408F}" destId="{4BDA1790-3131-4AE9-B529-A50EFB337A46}" srcOrd="4" destOrd="0" parTransId="{2295C3FF-59AD-4096-B41C-EFDE2DF6508B}" sibTransId="{4A7BA40D-68DE-4DDF-B713-CE12A2FA25A1}"/>
    <dgm:cxn modelId="{251388A0-6298-4290-BA6E-BB198BE18252}" type="presOf" srcId="{684FBBB9-66BC-41E2-9A38-A25DC2458049}" destId="{7C68D9C9-4822-450E-9EA1-CB922B13FAB5}" srcOrd="0" destOrd="0" presId="urn:microsoft.com/office/officeart/2008/layout/LinedList"/>
    <dgm:cxn modelId="{ABF7CEB3-37B6-48D9-ACAD-18023A8D488E}" type="presOf" srcId="{0BBE23F8-CCE6-4DB6-BF2D-74E3A1B0137B}" destId="{1877192D-ED24-4896-8564-A4E4A0D5F744}" srcOrd="0" destOrd="0" presId="urn:microsoft.com/office/officeart/2008/layout/LinedList"/>
    <dgm:cxn modelId="{E16CFABD-5241-4821-9F08-AD5EC3C66508}" type="presOf" srcId="{48769B79-5D0F-4D54-BD1A-906E85B76A3C}" destId="{F77B8CE4-934F-4DE9-BCA4-355C3B680639}" srcOrd="0" destOrd="0" presId="urn:microsoft.com/office/officeart/2008/layout/LinedList"/>
    <dgm:cxn modelId="{85328FBE-323C-4E8A-83BC-087AEA8BA618}" srcId="{C3E9FBA8-CC50-47D7-9BA6-89D2FA87408F}" destId="{E1865E37-3B55-4ED9-81E8-3020F3D821D7}" srcOrd="0" destOrd="0" parTransId="{B4B1C320-E2ED-4C9A-90AC-648B2480F069}" sibTransId="{257F69CA-B3B1-418E-8C70-F2668B49CEB3}"/>
    <dgm:cxn modelId="{0C2D90CA-1A5E-4808-9B7D-2433976D886A}" type="presOf" srcId="{36C0C4BB-96FA-4A66-A96D-83C118110C7E}" destId="{9549D842-66C6-4548-853D-53F974D72BB3}" srcOrd="0" destOrd="0" presId="urn:microsoft.com/office/officeart/2008/layout/LinedList"/>
    <dgm:cxn modelId="{20B0B1D7-6540-4739-8C64-FB8681C0371E}" srcId="{C3E9FBA8-CC50-47D7-9BA6-89D2FA87408F}" destId="{57644F94-D5F2-4593-9ADD-2BB592591D5A}" srcOrd="12" destOrd="0" parTransId="{AC769D35-75D6-4B99-9F11-4ED405B55539}" sibTransId="{F23BCA9E-ADF0-4FAC-93AE-0C437C3EB645}"/>
    <dgm:cxn modelId="{FEB941F3-BD6F-4E0A-B633-419DA03FB4F7}" type="presOf" srcId="{57644F94-D5F2-4593-9ADD-2BB592591D5A}" destId="{23816120-2012-43FC-AD6C-01ED038A88E4}" srcOrd="0" destOrd="0" presId="urn:microsoft.com/office/officeart/2008/layout/LinedList"/>
    <dgm:cxn modelId="{D629D8FA-B670-49D2-A04E-B05634318CB6}" type="presOf" srcId="{6499FBFA-EBCB-4155-B2D5-B3BEAD5B7F6E}" destId="{0EBE6602-3E9F-4D12-992D-878563ACD4C6}" srcOrd="0" destOrd="0" presId="urn:microsoft.com/office/officeart/2008/layout/LinedList"/>
    <dgm:cxn modelId="{EC710B0F-40CD-4C13-8B98-5A054D5780FE}" type="presParOf" srcId="{44DEF027-10A5-42D2-AAE9-4CB6F81EAF9D}" destId="{D68E0A0F-1E41-4BB0-8185-744DA5A18E78}" srcOrd="0" destOrd="0" presId="urn:microsoft.com/office/officeart/2008/layout/LinedList"/>
    <dgm:cxn modelId="{13565F9F-A42C-4835-96EB-AAF2937C0623}" type="presParOf" srcId="{44DEF027-10A5-42D2-AAE9-4CB6F81EAF9D}" destId="{F915E1BC-87C8-432A-B3FF-267BCAC5CD2C}" srcOrd="1" destOrd="0" presId="urn:microsoft.com/office/officeart/2008/layout/LinedList"/>
    <dgm:cxn modelId="{EA289FAA-075D-4E0E-AA00-CFCC5990E591}" type="presParOf" srcId="{F915E1BC-87C8-432A-B3FF-267BCAC5CD2C}" destId="{8FA4EAD7-FB6D-427C-904C-11534E04A227}" srcOrd="0" destOrd="0" presId="urn:microsoft.com/office/officeart/2008/layout/LinedList"/>
    <dgm:cxn modelId="{4F607C21-8A5D-418B-AE23-7809135A31D1}" type="presParOf" srcId="{F915E1BC-87C8-432A-B3FF-267BCAC5CD2C}" destId="{8DD05271-74AB-4049-8641-B13628C406B1}" srcOrd="1" destOrd="0" presId="urn:microsoft.com/office/officeart/2008/layout/LinedList"/>
    <dgm:cxn modelId="{582BDD41-DD39-43D6-9414-570593127266}" type="presParOf" srcId="{44DEF027-10A5-42D2-AAE9-4CB6F81EAF9D}" destId="{228E3515-E067-4360-879A-DCE7F710A503}" srcOrd="2" destOrd="0" presId="urn:microsoft.com/office/officeart/2008/layout/LinedList"/>
    <dgm:cxn modelId="{391177A1-66C7-44F6-895C-F5D70CB14539}" type="presParOf" srcId="{44DEF027-10A5-42D2-AAE9-4CB6F81EAF9D}" destId="{59647872-8EC2-46F0-A3E9-0DCE6FCDEA9C}" srcOrd="3" destOrd="0" presId="urn:microsoft.com/office/officeart/2008/layout/LinedList"/>
    <dgm:cxn modelId="{82967E53-DDBD-418F-930C-0B3FE79A3EE7}" type="presParOf" srcId="{59647872-8EC2-46F0-A3E9-0DCE6FCDEA9C}" destId="{1877192D-ED24-4896-8564-A4E4A0D5F744}" srcOrd="0" destOrd="0" presId="urn:microsoft.com/office/officeart/2008/layout/LinedList"/>
    <dgm:cxn modelId="{B6B46919-D7E4-49F1-825A-7A3BA4229149}" type="presParOf" srcId="{59647872-8EC2-46F0-A3E9-0DCE6FCDEA9C}" destId="{018E883C-A016-4D10-A603-C8891968AB93}" srcOrd="1" destOrd="0" presId="urn:microsoft.com/office/officeart/2008/layout/LinedList"/>
    <dgm:cxn modelId="{F68EE791-FAE0-4366-BE98-F55A0609F333}" type="presParOf" srcId="{44DEF027-10A5-42D2-AAE9-4CB6F81EAF9D}" destId="{F889530E-15E6-4751-888A-1CDBA2616374}" srcOrd="4" destOrd="0" presId="urn:microsoft.com/office/officeart/2008/layout/LinedList"/>
    <dgm:cxn modelId="{04ACAA46-5377-413E-A843-CB7DE92E563B}" type="presParOf" srcId="{44DEF027-10A5-42D2-AAE9-4CB6F81EAF9D}" destId="{E745A6CC-A038-4E31-9715-0FC054519503}" srcOrd="5" destOrd="0" presId="urn:microsoft.com/office/officeart/2008/layout/LinedList"/>
    <dgm:cxn modelId="{33B8AD9C-2D56-45C6-8AB2-227ECF010DEC}" type="presParOf" srcId="{E745A6CC-A038-4E31-9715-0FC054519503}" destId="{7C68D9C9-4822-450E-9EA1-CB922B13FAB5}" srcOrd="0" destOrd="0" presId="urn:microsoft.com/office/officeart/2008/layout/LinedList"/>
    <dgm:cxn modelId="{6B99E614-4A65-4DE6-8690-9AE70EB2C8D1}" type="presParOf" srcId="{E745A6CC-A038-4E31-9715-0FC054519503}" destId="{5814DD18-29F5-4144-A06C-963449DD6D4B}" srcOrd="1" destOrd="0" presId="urn:microsoft.com/office/officeart/2008/layout/LinedList"/>
    <dgm:cxn modelId="{D4AC3460-1274-4AEF-AE57-AC85272224B6}" type="presParOf" srcId="{44DEF027-10A5-42D2-AAE9-4CB6F81EAF9D}" destId="{DA7C6D1C-7AA8-470D-893F-F279FD7B4B6C}" srcOrd="6" destOrd="0" presId="urn:microsoft.com/office/officeart/2008/layout/LinedList"/>
    <dgm:cxn modelId="{5F4FADBB-EA3E-4249-8F7D-BAB5B71A0C70}" type="presParOf" srcId="{44DEF027-10A5-42D2-AAE9-4CB6F81EAF9D}" destId="{DE629220-41CA-403F-8B1A-F4FC983DFCEB}" srcOrd="7" destOrd="0" presId="urn:microsoft.com/office/officeart/2008/layout/LinedList"/>
    <dgm:cxn modelId="{0AB1B65B-29DA-4746-B828-FC8A250F44E0}" type="presParOf" srcId="{DE629220-41CA-403F-8B1A-F4FC983DFCEB}" destId="{F77B8CE4-934F-4DE9-BCA4-355C3B680639}" srcOrd="0" destOrd="0" presId="urn:microsoft.com/office/officeart/2008/layout/LinedList"/>
    <dgm:cxn modelId="{71D71C1D-27B8-4991-AB39-C3E3A912332A}" type="presParOf" srcId="{DE629220-41CA-403F-8B1A-F4FC983DFCEB}" destId="{972C39B6-FBE2-436B-9865-3E2A743266F8}" srcOrd="1" destOrd="0" presId="urn:microsoft.com/office/officeart/2008/layout/LinedList"/>
    <dgm:cxn modelId="{929BC6B3-E0B9-4111-A3AA-D12EE9BDAB40}" type="presParOf" srcId="{44DEF027-10A5-42D2-AAE9-4CB6F81EAF9D}" destId="{6A3B9C28-A84C-45F7-96E8-583F982328DB}" srcOrd="8" destOrd="0" presId="urn:microsoft.com/office/officeart/2008/layout/LinedList"/>
    <dgm:cxn modelId="{4D2DA387-3113-4F77-B459-5F8F05A9A4FB}" type="presParOf" srcId="{44DEF027-10A5-42D2-AAE9-4CB6F81EAF9D}" destId="{951AB407-611A-4A22-8585-8F3C3EC42085}" srcOrd="9" destOrd="0" presId="urn:microsoft.com/office/officeart/2008/layout/LinedList"/>
    <dgm:cxn modelId="{E3FD7D9F-286D-423B-8CD0-F038DA0509A5}" type="presParOf" srcId="{951AB407-611A-4A22-8585-8F3C3EC42085}" destId="{A6FA3C6B-00B9-4CDB-AEC7-535260EF273E}" srcOrd="0" destOrd="0" presId="urn:microsoft.com/office/officeart/2008/layout/LinedList"/>
    <dgm:cxn modelId="{930D7C54-7FF8-4E45-B956-46FE0626EA47}" type="presParOf" srcId="{951AB407-611A-4A22-8585-8F3C3EC42085}" destId="{CC318C49-E746-4F15-AA3E-AA36F986B16A}" srcOrd="1" destOrd="0" presId="urn:microsoft.com/office/officeart/2008/layout/LinedList"/>
    <dgm:cxn modelId="{68A47B38-512E-483D-8D75-34602AAD3FD1}" type="presParOf" srcId="{44DEF027-10A5-42D2-AAE9-4CB6F81EAF9D}" destId="{2E128AF9-C17B-403F-964F-F96CA6DE296E}" srcOrd="10" destOrd="0" presId="urn:microsoft.com/office/officeart/2008/layout/LinedList"/>
    <dgm:cxn modelId="{43DBA443-202D-4D6B-8035-39AF484D5778}" type="presParOf" srcId="{44DEF027-10A5-42D2-AAE9-4CB6F81EAF9D}" destId="{66803746-27A6-4B87-A1E4-864C7D6DCF46}" srcOrd="11" destOrd="0" presId="urn:microsoft.com/office/officeart/2008/layout/LinedList"/>
    <dgm:cxn modelId="{AF5DEBFF-1585-4573-9FEA-6BCBA796F821}" type="presParOf" srcId="{66803746-27A6-4B87-A1E4-864C7D6DCF46}" destId="{D6F768D4-6480-4A57-A172-591650C9CF1A}" srcOrd="0" destOrd="0" presId="urn:microsoft.com/office/officeart/2008/layout/LinedList"/>
    <dgm:cxn modelId="{E5AB202A-B2E1-4AC6-AFC7-555B59297BF7}" type="presParOf" srcId="{66803746-27A6-4B87-A1E4-864C7D6DCF46}" destId="{23D53254-D3FB-4FEC-BE27-3B5979DDB1F2}" srcOrd="1" destOrd="0" presId="urn:microsoft.com/office/officeart/2008/layout/LinedList"/>
    <dgm:cxn modelId="{98D79DF1-3A73-4247-802B-EE49900D5D5C}" type="presParOf" srcId="{44DEF027-10A5-42D2-AAE9-4CB6F81EAF9D}" destId="{16FE8126-C43A-48B3-9975-0BEB47A89A35}" srcOrd="12" destOrd="0" presId="urn:microsoft.com/office/officeart/2008/layout/LinedList"/>
    <dgm:cxn modelId="{E16530DF-C107-4359-AA4C-956480FE1EA9}" type="presParOf" srcId="{44DEF027-10A5-42D2-AAE9-4CB6F81EAF9D}" destId="{C10C9551-0AD0-4EF3-94A9-C8C11A345233}" srcOrd="13" destOrd="0" presId="urn:microsoft.com/office/officeart/2008/layout/LinedList"/>
    <dgm:cxn modelId="{159E0061-7027-49E9-BB33-4E27674EF0F3}" type="presParOf" srcId="{C10C9551-0AD0-4EF3-94A9-C8C11A345233}" destId="{9549D842-66C6-4548-853D-53F974D72BB3}" srcOrd="0" destOrd="0" presId="urn:microsoft.com/office/officeart/2008/layout/LinedList"/>
    <dgm:cxn modelId="{6CF05C50-4698-4D26-8B3A-D864FC6CB830}" type="presParOf" srcId="{C10C9551-0AD0-4EF3-94A9-C8C11A345233}" destId="{470D3865-19F5-45D3-B4F6-F0F70906A36D}" srcOrd="1" destOrd="0" presId="urn:microsoft.com/office/officeart/2008/layout/LinedList"/>
    <dgm:cxn modelId="{9CD3039F-92A7-4633-B251-0271F79F19FB}" type="presParOf" srcId="{44DEF027-10A5-42D2-AAE9-4CB6F81EAF9D}" destId="{02F1480A-99EF-41CC-AEB9-EF96CB55C091}" srcOrd="14" destOrd="0" presId="urn:microsoft.com/office/officeart/2008/layout/LinedList"/>
    <dgm:cxn modelId="{6AD0553D-0183-48A2-A670-09C74CA41D54}" type="presParOf" srcId="{44DEF027-10A5-42D2-AAE9-4CB6F81EAF9D}" destId="{8BDDF121-B756-4B16-9519-9D964E08BA14}" srcOrd="15" destOrd="0" presId="urn:microsoft.com/office/officeart/2008/layout/LinedList"/>
    <dgm:cxn modelId="{DE8C52F5-1116-4F20-8729-16D93E275143}" type="presParOf" srcId="{8BDDF121-B756-4B16-9519-9D964E08BA14}" destId="{A31EB496-C16F-48EB-8223-40F37B2BDF17}" srcOrd="0" destOrd="0" presId="urn:microsoft.com/office/officeart/2008/layout/LinedList"/>
    <dgm:cxn modelId="{398B430B-CB95-49D5-B505-1C5B074DA8E9}" type="presParOf" srcId="{8BDDF121-B756-4B16-9519-9D964E08BA14}" destId="{41281BCD-244A-450F-BD6C-679F177F59A5}" srcOrd="1" destOrd="0" presId="urn:microsoft.com/office/officeart/2008/layout/LinedList"/>
    <dgm:cxn modelId="{1B8EE3FE-00A4-40E5-B09E-28BDA23CEFC6}" type="presParOf" srcId="{44DEF027-10A5-42D2-AAE9-4CB6F81EAF9D}" destId="{CF6D807F-E77E-47BF-BC7D-C1880B1D0792}" srcOrd="16" destOrd="0" presId="urn:microsoft.com/office/officeart/2008/layout/LinedList"/>
    <dgm:cxn modelId="{6444D882-DBE5-4A27-A767-53DB6004DA32}" type="presParOf" srcId="{44DEF027-10A5-42D2-AAE9-4CB6F81EAF9D}" destId="{190D269F-84F9-4EDC-8871-7F6CDF226775}" srcOrd="17" destOrd="0" presId="urn:microsoft.com/office/officeart/2008/layout/LinedList"/>
    <dgm:cxn modelId="{4516B257-4D7A-41FA-87FB-9118982EB167}" type="presParOf" srcId="{190D269F-84F9-4EDC-8871-7F6CDF226775}" destId="{1E2801EC-461C-467E-AAA1-8BE473204544}" srcOrd="0" destOrd="0" presId="urn:microsoft.com/office/officeart/2008/layout/LinedList"/>
    <dgm:cxn modelId="{0C9350FD-528E-4B73-BBE2-5CBE8DF66F23}" type="presParOf" srcId="{190D269F-84F9-4EDC-8871-7F6CDF226775}" destId="{65577D44-06C8-49FE-9C36-1E405F532874}" srcOrd="1" destOrd="0" presId="urn:microsoft.com/office/officeart/2008/layout/LinedList"/>
    <dgm:cxn modelId="{B0FD69C7-9589-4BE1-B2DC-B19E253638EB}" type="presParOf" srcId="{44DEF027-10A5-42D2-AAE9-4CB6F81EAF9D}" destId="{0AE28462-E688-47A5-8BAB-2D6CB9945ECB}" srcOrd="18" destOrd="0" presId="urn:microsoft.com/office/officeart/2008/layout/LinedList"/>
    <dgm:cxn modelId="{6254B587-0D11-4806-BB41-EA2B1CF9325B}" type="presParOf" srcId="{44DEF027-10A5-42D2-AAE9-4CB6F81EAF9D}" destId="{73F09E3C-EBED-4DB7-98D5-EAE563275482}" srcOrd="19" destOrd="0" presId="urn:microsoft.com/office/officeart/2008/layout/LinedList"/>
    <dgm:cxn modelId="{F3D54CA3-3AFE-4526-972F-E7C778E22AA9}" type="presParOf" srcId="{73F09E3C-EBED-4DB7-98D5-EAE563275482}" destId="{A6F772AA-C5E6-4828-AD1A-8E8CC59454BC}" srcOrd="0" destOrd="0" presId="urn:microsoft.com/office/officeart/2008/layout/LinedList"/>
    <dgm:cxn modelId="{4D3F7CBB-2359-4836-8D4D-1ED0A1414F48}" type="presParOf" srcId="{73F09E3C-EBED-4DB7-98D5-EAE563275482}" destId="{9E6881BF-8573-4EC7-A424-B92FE61BABC8}" srcOrd="1" destOrd="0" presId="urn:microsoft.com/office/officeart/2008/layout/LinedList"/>
    <dgm:cxn modelId="{0FA3D79E-4E54-465D-8155-BFA7B986984A}" type="presParOf" srcId="{44DEF027-10A5-42D2-AAE9-4CB6F81EAF9D}" destId="{1C12F494-41AC-4483-BC97-1F15EE74574D}" srcOrd="20" destOrd="0" presId="urn:microsoft.com/office/officeart/2008/layout/LinedList"/>
    <dgm:cxn modelId="{11A514F5-F040-4D0F-987C-22D470A6A1E5}" type="presParOf" srcId="{44DEF027-10A5-42D2-AAE9-4CB6F81EAF9D}" destId="{D740D1CE-17EF-474F-B032-F480932847AA}" srcOrd="21" destOrd="0" presId="urn:microsoft.com/office/officeart/2008/layout/LinedList"/>
    <dgm:cxn modelId="{BD45128A-36FA-4351-93CD-102C02083E0C}" type="presParOf" srcId="{D740D1CE-17EF-474F-B032-F480932847AA}" destId="{C3752D36-AE79-4481-9DCA-5AA272FE1D89}" srcOrd="0" destOrd="0" presId="urn:microsoft.com/office/officeart/2008/layout/LinedList"/>
    <dgm:cxn modelId="{1657C02F-56A6-4556-8725-4AD6191BFDCC}" type="presParOf" srcId="{D740D1CE-17EF-474F-B032-F480932847AA}" destId="{B07FB718-C620-413D-B01D-FD52E6BE37CA}" srcOrd="1" destOrd="0" presId="urn:microsoft.com/office/officeart/2008/layout/LinedList"/>
    <dgm:cxn modelId="{FEEB608A-CB43-46FA-B8FA-ED3EF661542A}" type="presParOf" srcId="{44DEF027-10A5-42D2-AAE9-4CB6F81EAF9D}" destId="{7824FBAE-2236-43D7-862E-9903D1A2C2EB}" srcOrd="22" destOrd="0" presId="urn:microsoft.com/office/officeart/2008/layout/LinedList"/>
    <dgm:cxn modelId="{EE322E72-FAFE-4003-9A44-6200BEABC0DE}" type="presParOf" srcId="{44DEF027-10A5-42D2-AAE9-4CB6F81EAF9D}" destId="{9B18062A-2584-47D9-9085-6300AFC9BB6E}" srcOrd="23" destOrd="0" presId="urn:microsoft.com/office/officeart/2008/layout/LinedList"/>
    <dgm:cxn modelId="{66BE38E9-7A2D-45EC-8D97-305BC1007BC0}" type="presParOf" srcId="{9B18062A-2584-47D9-9085-6300AFC9BB6E}" destId="{616B23D3-FB33-4503-9FB1-6588E0DB91FC}" srcOrd="0" destOrd="0" presId="urn:microsoft.com/office/officeart/2008/layout/LinedList"/>
    <dgm:cxn modelId="{F2385DA5-0F44-40B5-B542-866C16DCE339}" type="presParOf" srcId="{9B18062A-2584-47D9-9085-6300AFC9BB6E}" destId="{BF370A60-9216-4FCB-A5CA-762F29A77298}" srcOrd="1" destOrd="0" presId="urn:microsoft.com/office/officeart/2008/layout/LinedList"/>
    <dgm:cxn modelId="{9AA19B90-3DBD-4D7A-869F-FB226A67A6F7}" type="presParOf" srcId="{44DEF027-10A5-42D2-AAE9-4CB6F81EAF9D}" destId="{937148CE-8F80-490E-9981-784C3A64E1D8}" srcOrd="24" destOrd="0" presId="urn:microsoft.com/office/officeart/2008/layout/LinedList"/>
    <dgm:cxn modelId="{66A956FD-708C-4C27-BAAB-99D1B297D0FB}" type="presParOf" srcId="{44DEF027-10A5-42D2-AAE9-4CB6F81EAF9D}" destId="{0F731921-8FE7-4015-AA94-1AE05CAFD95F}" srcOrd="25" destOrd="0" presId="urn:microsoft.com/office/officeart/2008/layout/LinedList"/>
    <dgm:cxn modelId="{24840950-5B0C-4C29-96B9-28447CC54893}" type="presParOf" srcId="{0F731921-8FE7-4015-AA94-1AE05CAFD95F}" destId="{23816120-2012-43FC-AD6C-01ED038A88E4}" srcOrd="0" destOrd="0" presId="urn:microsoft.com/office/officeart/2008/layout/LinedList"/>
    <dgm:cxn modelId="{59432B0E-9C1D-495B-A062-E4BFFC5227B6}" type="presParOf" srcId="{0F731921-8FE7-4015-AA94-1AE05CAFD95F}" destId="{E2901E96-5DBA-4DBC-BB24-F05519F37DEA}" srcOrd="1" destOrd="0" presId="urn:microsoft.com/office/officeart/2008/layout/LinedList"/>
    <dgm:cxn modelId="{A06A2CE2-9406-480E-84E9-06CC809A5869}" type="presParOf" srcId="{44DEF027-10A5-42D2-AAE9-4CB6F81EAF9D}" destId="{88B60DD7-7D6E-493A-B7ED-3EF3CAE2586A}" srcOrd="26" destOrd="0" presId="urn:microsoft.com/office/officeart/2008/layout/LinedList"/>
    <dgm:cxn modelId="{BBC79734-08DA-4C89-A03F-E5A0BD5880EB}" type="presParOf" srcId="{44DEF027-10A5-42D2-AAE9-4CB6F81EAF9D}" destId="{60B4E158-AC1A-44D4-B085-8DB9818DFDB3}" srcOrd="27" destOrd="0" presId="urn:microsoft.com/office/officeart/2008/layout/LinedList"/>
    <dgm:cxn modelId="{C50AACB8-EF8D-49AA-B47A-949FA36AAC6B}" type="presParOf" srcId="{60B4E158-AC1A-44D4-B085-8DB9818DFDB3}" destId="{0EBE6602-3E9F-4D12-992D-878563ACD4C6}" srcOrd="0" destOrd="0" presId="urn:microsoft.com/office/officeart/2008/layout/LinedList"/>
    <dgm:cxn modelId="{F6B767B9-1C9A-4AA5-89BF-6CECB0734BB9}" type="presParOf" srcId="{60B4E158-AC1A-44D4-B085-8DB9818DFDB3}" destId="{4C131585-A8FC-43A8-89A6-28B4F95CF0D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E9FBA8-CC50-47D7-9BA6-89D2FA87408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1865E37-3B55-4ED9-81E8-3020F3D821D7}">
      <dgm:prSet custT="1"/>
      <dgm:spPr/>
      <dgm:t>
        <a:bodyPr/>
        <a:lstStyle/>
        <a:p>
          <a:r>
            <a:rPr lang="en-US" sz="1200" dirty="0"/>
            <a:t>Statement End FY                       </a:t>
          </a:r>
        </a:p>
      </dgm:t>
    </dgm:pt>
    <dgm:pt modelId="{B4B1C320-E2ED-4C9A-90AC-648B2480F069}" type="parTrans" cxnId="{85328FBE-323C-4E8A-83BC-087AEA8BA618}">
      <dgm:prSet/>
      <dgm:spPr/>
      <dgm:t>
        <a:bodyPr/>
        <a:lstStyle/>
        <a:p>
          <a:endParaRPr lang="en-US" sz="1200"/>
        </a:p>
      </dgm:t>
    </dgm:pt>
    <dgm:pt modelId="{257F69CA-B3B1-418E-8C70-F2668B49CEB3}" type="sibTrans" cxnId="{85328FBE-323C-4E8A-83BC-087AEA8BA618}">
      <dgm:prSet/>
      <dgm:spPr/>
      <dgm:t>
        <a:bodyPr/>
        <a:lstStyle/>
        <a:p>
          <a:endParaRPr lang="en-US" sz="1200"/>
        </a:p>
      </dgm:t>
    </dgm:pt>
    <dgm:pt modelId="{0BBE23F8-CCE6-4DB6-BF2D-74E3A1B0137B}">
      <dgm:prSet custT="1"/>
      <dgm:spPr/>
      <dgm:t>
        <a:bodyPr/>
        <a:lstStyle/>
        <a:p>
          <a:r>
            <a:rPr lang="en-US" sz="1200" dirty="0"/>
            <a:t>Statement Start Date          </a:t>
          </a:r>
        </a:p>
      </dgm:t>
    </dgm:pt>
    <dgm:pt modelId="{453E9F09-98E7-426F-BB14-18E47DBCC3D2}" type="parTrans" cxnId="{EA2A0D3C-7F64-4DB0-8730-196C08709F02}">
      <dgm:prSet/>
      <dgm:spPr/>
      <dgm:t>
        <a:bodyPr/>
        <a:lstStyle/>
        <a:p>
          <a:endParaRPr lang="en-US" sz="1200"/>
        </a:p>
      </dgm:t>
    </dgm:pt>
    <dgm:pt modelId="{52ADD4B9-002F-4836-AA44-DC8844DC2896}" type="sibTrans" cxnId="{EA2A0D3C-7F64-4DB0-8730-196C08709F02}">
      <dgm:prSet/>
      <dgm:spPr/>
      <dgm:t>
        <a:bodyPr/>
        <a:lstStyle/>
        <a:p>
          <a:endParaRPr lang="en-US" sz="1200"/>
        </a:p>
      </dgm:t>
    </dgm:pt>
    <dgm:pt modelId="{684FBBB9-66BC-41E2-9A38-A25DC2458049}">
      <dgm:prSet custT="1"/>
      <dgm:spPr/>
      <dgm:t>
        <a:bodyPr/>
        <a:lstStyle/>
        <a:p>
          <a:r>
            <a:rPr lang="en-US" sz="1200" dirty="0"/>
            <a:t>Statement End Date</a:t>
          </a:r>
        </a:p>
      </dgm:t>
    </dgm:pt>
    <dgm:pt modelId="{501153F6-920A-4CD3-82E2-548BAC237AE8}" type="parTrans" cxnId="{333F9A0C-2FE7-45CC-9B7E-B82F482232C1}">
      <dgm:prSet/>
      <dgm:spPr/>
      <dgm:t>
        <a:bodyPr/>
        <a:lstStyle/>
        <a:p>
          <a:endParaRPr lang="en-US" sz="1200"/>
        </a:p>
      </dgm:t>
    </dgm:pt>
    <dgm:pt modelId="{9BCAE4ED-4A71-4DFE-AAB1-0AAB24F25BE4}" type="sibTrans" cxnId="{333F9A0C-2FE7-45CC-9B7E-B82F482232C1}">
      <dgm:prSet/>
      <dgm:spPr/>
      <dgm:t>
        <a:bodyPr/>
        <a:lstStyle/>
        <a:p>
          <a:endParaRPr lang="en-US" sz="1200"/>
        </a:p>
      </dgm:t>
    </dgm:pt>
    <dgm:pt modelId="{48769B79-5D0F-4D54-BD1A-906E85B76A3C}">
      <dgm:prSet custT="1"/>
      <dgm:spPr/>
      <dgm:t>
        <a:bodyPr/>
        <a:lstStyle/>
        <a:p>
          <a:r>
            <a:rPr lang="en-US" sz="1200" dirty="0"/>
            <a:t>RMA_Payer: Prim Lvl III</a:t>
          </a:r>
        </a:p>
      </dgm:t>
    </dgm:pt>
    <dgm:pt modelId="{19039027-5AD8-4700-8367-5271D4E22058}" type="parTrans" cxnId="{5A01C373-FE5B-40FE-B74C-C2AC8F33C05E}">
      <dgm:prSet/>
      <dgm:spPr/>
      <dgm:t>
        <a:bodyPr/>
        <a:lstStyle/>
        <a:p>
          <a:endParaRPr lang="en-US" sz="1200"/>
        </a:p>
      </dgm:t>
    </dgm:pt>
    <dgm:pt modelId="{3AFE7A50-346F-4DA0-A219-CD17EC68FA6E}" type="sibTrans" cxnId="{5A01C373-FE5B-40FE-B74C-C2AC8F33C05E}">
      <dgm:prSet/>
      <dgm:spPr/>
      <dgm:t>
        <a:bodyPr/>
        <a:lstStyle/>
        <a:p>
          <a:endParaRPr lang="en-US" sz="1200"/>
        </a:p>
      </dgm:t>
    </dgm:pt>
    <dgm:pt modelId="{4BDA1790-3131-4AE9-B529-A50EFB337A46}">
      <dgm:prSet custT="1"/>
      <dgm:spPr/>
      <dgm:t>
        <a:bodyPr/>
        <a:lstStyle/>
        <a:p>
          <a:r>
            <a:rPr lang="en-US" sz="1200" dirty="0"/>
            <a:t>Admit Type</a:t>
          </a:r>
        </a:p>
      </dgm:t>
    </dgm:pt>
    <dgm:pt modelId="{2295C3FF-59AD-4096-B41C-EFDE2DF6508B}" type="parTrans" cxnId="{9BC39F89-7A11-429A-9F9E-0FDC4DD1DBA4}">
      <dgm:prSet/>
      <dgm:spPr/>
      <dgm:t>
        <a:bodyPr/>
        <a:lstStyle/>
        <a:p>
          <a:endParaRPr lang="en-US" sz="1200"/>
        </a:p>
      </dgm:t>
    </dgm:pt>
    <dgm:pt modelId="{4A7BA40D-68DE-4DDF-B713-CE12A2FA25A1}" type="sibTrans" cxnId="{9BC39F89-7A11-429A-9F9E-0FDC4DD1DBA4}">
      <dgm:prSet/>
      <dgm:spPr/>
      <dgm:t>
        <a:bodyPr/>
        <a:lstStyle/>
        <a:p>
          <a:endParaRPr lang="en-US" sz="1200"/>
        </a:p>
      </dgm:t>
    </dgm:pt>
    <dgm:pt modelId="{E2B7AAE7-188F-4489-85E9-DE1EC3ECD46D}">
      <dgm:prSet custT="1"/>
      <dgm:spPr/>
      <dgm:t>
        <a:bodyPr/>
        <a:lstStyle/>
        <a:p>
          <a:r>
            <a:rPr lang="en-US" sz="1200" dirty="0"/>
            <a:t>Claim Bill Date           </a:t>
          </a:r>
        </a:p>
      </dgm:t>
    </dgm:pt>
    <dgm:pt modelId="{FD657563-F3E1-4F6D-B952-A42BD85E765D}" type="parTrans" cxnId="{CA80B50D-6120-4304-8DC4-73CBB876D1F9}">
      <dgm:prSet/>
      <dgm:spPr/>
      <dgm:t>
        <a:bodyPr/>
        <a:lstStyle/>
        <a:p>
          <a:endParaRPr lang="en-US" sz="1200"/>
        </a:p>
      </dgm:t>
    </dgm:pt>
    <dgm:pt modelId="{A8CEBD08-FF15-42BA-97EE-D5706680FB0B}" type="sibTrans" cxnId="{CA80B50D-6120-4304-8DC4-73CBB876D1F9}">
      <dgm:prSet/>
      <dgm:spPr/>
      <dgm:t>
        <a:bodyPr/>
        <a:lstStyle/>
        <a:p>
          <a:endParaRPr lang="en-US" sz="1200"/>
        </a:p>
      </dgm:t>
    </dgm:pt>
    <dgm:pt modelId="{5A64F802-EEB8-44CF-BC40-C360AF2864F6}">
      <dgm:prSet custT="1"/>
      <dgm:spPr/>
      <dgm:t>
        <a:bodyPr/>
        <a:lstStyle/>
        <a:p>
          <a:r>
            <a:rPr lang="en-US" sz="1200" dirty="0"/>
            <a:t>Billing Provider State              </a:t>
          </a:r>
        </a:p>
      </dgm:t>
    </dgm:pt>
    <dgm:pt modelId="{3DFD7F69-791E-4E8C-9CB8-C0C64F4439BE}" type="parTrans" cxnId="{004BD97B-12FE-4E26-90D2-54293B88CAA5}">
      <dgm:prSet/>
      <dgm:spPr/>
      <dgm:t>
        <a:bodyPr/>
        <a:lstStyle/>
        <a:p>
          <a:endParaRPr lang="en-US" sz="1200"/>
        </a:p>
      </dgm:t>
    </dgm:pt>
    <dgm:pt modelId="{63040A56-454A-4FE2-AD9F-A3BC02620507}" type="sibTrans" cxnId="{004BD97B-12FE-4E26-90D2-54293B88CAA5}">
      <dgm:prSet/>
      <dgm:spPr/>
      <dgm:t>
        <a:bodyPr/>
        <a:lstStyle/>
        <a:p>
          <a:endParaRPr lang="en-US" sz="1200"/>
        </a:p>
      </dgm:t>
    </dgm:pt>
    <dgm:pt modelId="{31F76849-4474-4C79-9223-1EEBA948D104}">
      <dgm:prSet custT="1"/>
      <dgm:spPr/>
      <dgm:t>
        <a:bodyPr/>
        <a:lstStyle/>
        <a:p>
          <a:r>
            <a:rPr lang="en-US" sz="1200" dirty="0"/>
            <a:t>Billing Provider City</a:t>
          </a:r>
        </a:p>
      </dgm:t>
    </dgm:pt>
    <dgm:pt modelId="{36E1687B-5B90-4D7E-8D29-EEE03F0714B0}" type="parTrans" cxnId="{0ADDAA71-E01F-4B89-BD5E-D343EE234DA9}">
      <dgm:prSet/>
      <dgm:spPr/>
      <dgm:t>
        <a:bodyPr/>
        <a:lstStyle/>
        <a:p>
          <a:endParaRPr lang="en-US" sz="1200"/>
        </a:p>
      </dgm:t>
    </dgm:pt>
    <dgm:pt modelId="{F8EFEC21-6893-4097-A705-053EEF6F4C76}" type="sibTrans" cxnId="{0ADDAA71-E01F-4B89-BD5E-D343EE234DA9}">
      <dgm:prSet/>
      <dgm:spPr/>
      <dgm:t>
        <a:bodyPr/>
        <a:lstStyle/>
        <a:p>
          <a:endParaRPr lang="en-US" sz="1200"/>
        </a:p>
      </dgm:t>
    </dgm:pt>
    <dgm:pt modelId="{CBE86472-D6F2-4270-9D9E-0601A497F9CE}">
      <dgm:prSet custT="1"/>
      <dgm:spPr/>
      <dgm:t>
        <a:bodyPr/>
        <a:lstStyle/>
        <a:p>
          <a:r>
            <a:rPr lang="en-US" sz="1200" dirty="0"/>
            <a:t>Claim Count</a:t>
          </a:r>
        </a:p>
      </dgm:t>
    </dgm:pt>
    <dgm:pt modelId="{5F997F7B-294D-4155-8153-5F3FC5F2BE0B}" type="parTrans" cxnId="{CEDC4A17-9D7E-4FEF-B6C9-F0A8FA666EAF}">
      <dgm:prSet/>
      <dgm:spPr/>
      <dgm:t>
        <a:bodyPr/>
        <a:lstStyle/>
        <a:p>
          <a:endParaRPr lang="en-US" sz="1200"/>
        </a:p>
      </dgm:t>
    </dgm:pt>
    <dgm:pt modelId="{1C0DDF10-1D7B-4DEA-9380-88DC50D522CA}" type="sibTrans" cxnId="{CEDC4A17-9D7E-4FEF-B6C9-F0A8FA666EAF}">
      <dgm:prSet/>
      <dgm:spPr/>
      <dgm:t>
        <a:bodyPr/>
        <a:lstStyle/>
        <a:p>
          <a:endParaRPr lang="en-US" sz="1200"/>
        </a:p>
      </dgm:t>
    </dgm:pt>
    <dgm:pt modelId="{44DEF027-10A5-42D2-AAE9-4CB6F81EAF9D}" type="pres">
      <dgm:prSet presAssocID="{C3E9FBA8-CC50-47D7-9BA6-89D2FA87408F}" presName="vert0" presStyleCnt="0">
        <dgm:presLayoutVars>
          <dgm:dir/>
          <dgm:animOne val="branch"/>
          <dgm:animLvl val="lvl"/>
        </dgm:presLayoutVars>
      </dgm:prSet>
      <dgm:spPr/>
    </dgm:pt>
    <dgm:pt modelId="{D68E0A0F-1E41-4BB0-8185-744DA5A18E78}" type="pres">
      <dgm:prSet presAssocID="{E1865E37-3B55-4ED9-81E8-3020F3D821D7}" presName="thickLine" presStyleLbl="alignNode1" presStyleIdx="0" presStyleCnt="9"/>
      <dgm:spPr/>
    </dgm:pt>
    <dgm:pt modelId="{F915E1BC-87C8-432A-B3FF-267BCAC5CD2C}" type="pres">
      <dgm:prSet presAssocID="{E1865E37-3B55-4ED9-81E8-3020F3D821D7}" presName="horz1" presStyleCnt="0"/>
      <dgm:spPr/>
    </dgm:pt>
    <dgm:pt modelId="{8FA4EAD7-FB6D-427C-904C-11534E04A227}" type="pres">
      <dgm:prSet presAssocID="{E1865E37-3B55-4ED9-81E8-3020F3D821D7}" presName="tx1" presStyleLbl="revTx" presStyleIdx="0" presStyleCnt="9" custLinFactNeighborX="-8997"/>
      <dgm:spPr/>
    </dgm:pt>
    <dgm:pt modelId="{8DD05271-74AB-4049-8641-B13628C406B1}" type="pres">
      <dgm:prSet presAssocID="{E1865E37-3B55-4ED9-81E8-3020F3D821D7}" presName="vert1" presStyleCnt="0"/>
      <dgm:spPr/>
    </dgm:pt>
    <dgm:pt modelId="{228E3515-E067-4360-879A-DCE7F710A503}" type="pres">
      <dgm:prSet presAssocID="{0BBE23F8-CCE6-4DB6-BF2D-74E3A1B0137B}" presName="thickLine" presStyleLbl="alignNode1" presStyleIdx="1" presStyleCnt="9"/>
      <dgm:spPr/>
    </dgm:pt>
    <dgm:pt modelId="{59647872-8EC2-46F0-A3E9-0DCE6FCDEA9C}" type="pres">
      <dgm:prSet presAssocID="{0BBE23F8-CCE6-4DB6-BF2D-74E3A1B0137B}" presName="horz1" presStyleCnt="0"/>
      <dgm:spPr/>
    </dgm:pt>
    <dgm:pt modelId="{1877192D-ED24-4896-8564-A4E4A0D5F744}" type="pres">
      <dgm:prSet presAssocID="{0BBE23F8-CCE6-4DB6-BF2D-74E3A1B0137B}" presName="tx1" presStyleLbl="revTx" presStyleIdx="1" presStyleCnt="9" custLinFactNeighborX="0" custLinFactNeighborY="4567"/>
      <dgm:spPr/>
    </dgm:pt>
    <dgm:pt modelId="{018E883C-A016-4D10-A603-C8891968AB93}" type="pres">
      <dgm:prSet presAssocID="{0BBE23F8-CCE6-4DB6-BF2D-74E3A1B0137B}" presName="vert1" presStyleCnt="0"/>
      <dgm:spPr/>
    </dgm:pt>
    <dgm:pt modelId="{F889530E-15E6-4751-888A-1CDBA2616374}" type="pres">
      <dgm:prSet presAssocID="{684FBBB9-66BC-41E2-9A38-A25DC2458049}" presName="thickLine" presStyleLbl="alignNode1" presStyleIdx="2" presStyleCnt="9"/>
      <dgm:spPr/>
    </dgm:pt>
    <dgm:pt modelId="{E745A6CC-A038-4E31-9715-0FC054519503}" type="pres">
      <dgm:prSet presAssocID="{684FBBB9-66BC-41E2-9A38-A25DC2458049}" presName="horz1" presStyleCnt="0"/>
      <dgm:spPr/>
    </dgm:pt>
    <dgm:pt modelId="{7C68D9C9-4822-450E-9EA1-CB922B13FAB5}" type="pres">
      <dgm:prSet presAssocID="{684FBBB9-66BC-41E2-9A38-A25DC2458049}" presName="tx1" presStyleLbl="revTx" presStyleIdx="2" presStyleCnt="9" custLinFactNeighborX="-15449" custLinFactNeighborY="-8470"/>
      <dgm:spPr/>
    </dgm:pt>
    <dgm:pt modelId="{5814DD18-29F5-4144-A06C-963449DD6D4B}" type="pres">
      <dgm:prSet presAssocID="{684FBBB9-66BC-41E2-9A38-A25DC2458049}" presName="vert1" presStyleCnt="0"/>
      <dgm:spPr/>
    </dgm:pt>
    <dgm:pt modelId="{DA7C6D1C-7AA8-470D-893F-F279FD7B4B6C}" type="pres">
      <dgm:prSet presAssocID="{48769B79-5D0F-4D54-BD1A-906E85B76A3C}" presName="thickLine" presStyleLbl="alignNode1" presStyleIdx="3" presStyleCnt="9"/>
      <dgm:spPr/>
    </dgm:pt>
    <dgm:pt modelId="{DE629220-41CA-403F-8B1A-F4FC983DFCEB}" type="pres">
      <dgm:prSet presAssocID="{48769B79-5D0F-4D54-BD1A-906E85B76A3C}" presName="horz1" presStyleCnt="0"/>
      <dgm:spPr/>
    </dgm:pt>
    <dgm:pt modelId="{F77B8CE4-934F-4DE9-BCA4-355C3B680639}" type="pres">
      <dgm:prSet presAssocID="{48769B79-5D0F-4D54-BD1A-906E85B76A3C}" presName="tx1" presStyleLbl="revTx" presStyleIdx="3" presStyleCnt="9"/>
      <dgm:spPr/>
    </dgm:pt>
    <dgm:pt modelId="{972C39B6-FBE2-436B-9865-3E2A743266F8}" type="pres">
      <dgm:prSet presAssocID="{48769B79-5D0F-4D54-BD1A-906E85B76A3C}" presName="vert1" presStyleCnt="0"/>
      <dgm:spPr/>
    </dgm:pt>
    <dgm:pt modelId="{6A3B9C28-A84C-45F7-96E8-583F982328DB}" type="pres">
      <dgm:prSet presAssocID="{4BDA1790-3131-4AE9-B529-A50EFB337A46}" presName="thickLine" presStyleLbl="alignNode1" presStyleIdx="4" presStyleCnt="9"/>
      <dgm:spPr/>
    </dgm:pt>
    <dgm:pt modelId="{951AB407-611A-4A22-8585-8F3C3EC42085}" type="pres">
      <dgm:prSet presAssocID="{4BDA1790-3131-4AE9-B529-A50EFB337A46}" presName="horz1" presStyleCnt="0"/>
      <dgm:spPr/>
    </dgm:pt>
    <dgm:pt modelId="{A6FA3C6B-00B9-4CDB-AEC7-535260EF273E}" type="pres">
      <dgm:prSet presAssocID="{4BDA1790-3131-4AE9-B529-A50EFB337A46}" presName="tx1" presStyleLbl="revTx" presStyleIdx="4" presStyleCnt="9"/>
      <dgm:spPr/>
    </dgm:pt>
    <dgm:pt modelId="{CC318C49-E746-4F15-AA3E-AA36F986B16A}" type="pres">
      <dgm:prSet presAssocID="{4BDA1790-3131-4AE9-B529-A50EFB337A46}" presName="vert1" presStyleCnt="0"/>
      <dgm:spPr/>
    </dgm:pt>
    <dgm:pt modelId="{02F1480A-99EF-41CC-AEB9-EF96CB55C091}" type="pres">
      <dgm:prSet presAssocID="{E2B7AAE7-188F-4489-85E9-DE1EC3ECD46D}" presName="thickLine" presStyleLbl="alignNode1" presStyleIdx="5" presStyleCnt="9"/>
      <dgm:spPr/>
    </dgm:pt>
    <dgm:pt modelId="{8BDDF121-B756-4B16-9519-9D964E08BA14}" type="pres">
      <dgm:prSet presAssocID="{E2B7AAE7-188F-4489-85E9-DE1EC3ECD46D}" presName="horz1" presStyleCnt="0"/>
      <dgm:spPr/>
    </dgm:pt>
    <dgm:pt modelId="{A31EB496-C16F-48EB-8223-40F37B2BDF17}" type="pres">
      <dgm:prSet presAssocID="{E2B7AAE7-188F-4489-85E9-DE1EC3ECD46D}" presName="tx1" presStyleLbl="revTx" presStyleIdx="5" presStyleCnt="9"/>
      <dgm:spPr/>
    </dgm:pt>
    <dgm:pt modelId="{41281BCD-244A-450F-BD6C-679F177F59A5}" type="pres">
      <dgm:prSet presAssocID="{E2B7AAE7-188F-4489-85E9-DE1EC3ECD46D}" presName="vert1" presStyleCnt="0"/>
      <dgm:spPr/>
    </dgm:pt>
    <dgm:pt modelId="{0AE28462-E688-47A5-8BAB-2D6CB9945ECB}" type="pres">
      <dgm:prSet presAssocID="{5A64F802-EEB8-44CF-BC40-C360AF2864F6}" presName="thickLine" presStyleLbl="alignNode1" presStyleIdx="6" presStyleCnt="9"/>
      <dgm:spPr/>
    </dgm:pt>
    <dgm:pt modelId="{73F09E3C-EBED-4DB7-98D5-EAE563275482}" type="pres">
      <dgm:prSet presAssocID="{5A64F802-EEB8-44CF-BC40-C360AF2864F6}" presName="horz1" presStyleCnt="0"/>
      <dgm:spPr/>
    </dgm:pt>
    <dgm:pt modelId="{A6F772AA-C5E6-4828-AD1A-8E8CC59454BC}" type="pres">
      <dgm:prSet presAssocID="{5A64F802-EEB8-44CF-BC40-C360AF2864F6}" presName="tx1" presStyleLbl="revTx" presStyleIdx="6" presStyleCnt="9"/>
      <dgm:spPr/>
    </dgm:pt>
    <dgm:pt modelId="{9E6881BF-8573-4EC7-A424-B92FE61BABC8}" type="pres">
      <dgm:prSet presAssocID="{5A64F802-EEB8-44CF-BC40-C360AF2864F6}" presName="vert1" presStyleCnt="0"/>
      <dgm:spPr/>
    </dgm:pt>
    <dgm:pt modelId="{1C12F494-41AC-4483-BC97-1F15EE74574D}" type="pres">
      <dgm:prSet presAssocID="{31F76849-4474-4C79-9223-1EEBA948D104}" presName="thickLine" presStyleLbl="alignNode1" presStyleIdx="7" presStyleCnt="9"/>
      <dgm:spPr/>
    </dgm:pt>
    <dgm:pt modelId="{D740D1CE-17EF-474F-B032-F480932847AA}" type="pres">
      <dgm:prSet presAssocID="{31F76849-4474-4C79-9223-1EEBA948D104}" presName="horz1" presStyleCnt="0"/>
      <dgm:spPr/>
    </dgm:pt>
    <dgm:pt modelId="{C3752D36-AE79-4481-9DCA-5AA272FE1D89}" type="pres">
      <dgm:prSet presAssocID="{31F76849-4474-4C79-9223-1EEBA948D104}" presName="tx1" presStyleLbl="revTx" presStyleIdx="7" presStyleCnt="9"/>
      <dgm:spPr/>
    </dgm:pt>
    <dgm:pt modelId="{B07FB718-C620-413D-B01D-FD52E6BE37CA}" type="pres">
      <dgm:prSet presAssocID="{31F76849-4474-4C79-9223-1EEBA948D104}" presName="vert1" presStyleCnt="0"/>
      <dgm:spPr/>
    </dgm:pt>
    <dgm:pt modelId="{7824FBAE-2236-43D7-862E-9903D1A2C2EB}" type="pres">
      <dgm:prSet presAssocID="{CBE86472-D6F2-4270-9D9E-0601A497F9CE}" presName="thickLine" presStyleLbl="alignNode1" presStyleIdx="8" presStyleCnt="9"/>
      <dgm:spPr/>
    </dgm:pt>
    <dgm:pt modelId="{9B18062A-2584-47D9-9085-6300AFC9BB6E}" type="pres">
      <dgm:prSet presAssocID="{CBE86472-D6F2-4270-9D9E-0601A497F9CE}" presName="horz1" presStyleCnt="0"/>
      <dgm:spPr/>
    </dgm:pt>
    <dgm:pt modelId="{616B23D3-FB33-4503-9FB1-6588E0DB91FC}" type="pres">
      <dgm:prSet presAssocID="{CBE86472-D6F2-4270-9D9E-0601A497F9CE}" presName="tx1" presStyleLbl="revTx" presStyleIdx="8" presStyleCnt="9"/>
      <dgm:spPr/>
    </dgm:pt>
    <dgm:pt modelId="{BF370A60-9216-4FCB-A5CA-762F29A77298}" type="pres">
      <dgm:prSet presAssocID="{CBE86472-D6F2-4270-9D9E-0601A497F9CE}" presName="vert1" presStyleCnt="0"/>
      <dgm:spPr/>
    </dgm:pt>
  </dgm:ptLst>
  <dgm:cxnLst>
    <dgm:cxn modelId="{333F9A0C-2FE7-45CC-9B7E-B82F482232C1}" srcId="{C3E9FBA8-CC50-47D7-9BA6-89D2FA87408F}" destId="{684FBBB9-66BC-41E2-9A38-A25DC2458049}" srcOrd="2" destOrd="0" parTransId="{501153F6-920A-4CD3-82E2-548BAC237AE8}" sibTransId="{9BCAE4ED-4A71-4DFE-AAB1-0AAB24F25BE4}"/>
    <dgm:cxn modelId="{CA80B50D-6120-4304-8DC4-73CBB876D1F9}" srcId="{C3E9FBA8-CC50-47D7-9BA6-89D2FA87408F}" destId="{E2B7AAE7-188F-4489-85E9-DE1EC3ECD46D}" srcOrd="5" destOrd="0" parTransId="{FD657563-F3E1-4F6D-B952-A42BD85E765D}" sibTransId="{A8CEBD08-FF15-42BA-97EE-D5706680FB0B}"/>
    <dgm:cxn modelId="{CEDC4A17-9D7E-4FEF-B6C9-F0A8FA666EAF}" srcId="{C3E9FBA8-CC50-47D7-9BA6-89D2FA87408F}" destId="{CBE86472-D6F2-4270-9D9E-0601A497F9CE}" srcOrd="8" destOrd="0" parTransId="{5F997F7B-294D-4155-8153-5F3FC5F2BE0B}" sibTransId="{1C0DDF10-1D7B-4DEA-9380-88DC50D522CA}"/>
    <dgm:cxn modelId="{EA2A0D3C-7F64-4DB0-8730-196C08709F02}" srcId="{C3E9FBA8-CC50-47D7-9BA6-89D2FA87408F}" destId="{0BBE23F8-CCE6-4DB6-BF2D-74E3A1B0137B}" srcOrd="1" destOrd="0" parTransId="{453E9F09-98E7-426F-BB14-18E47DBCC3D2}" sibTransId="{52ADD4B9-002F-4836-AA44-DC8844DC2896}"/>
    <dgm:cxn modelId="{ED75FF60-9B68-4793-A59A-85A1760C2E92}" type="presOf" srcId="{31F76849-4474-4C79-9223-1EEBA948D104}" destId="{C3752D36-AE79-4481-9DCA-5AA272FE1D89}" srcOrd="0" destOrd="0" presId="urn:microsoft.com/office/officeart/2008/layout/LinedList"/>
    <dgm:cxn modelId="{B49C0B70-29C3-43CB-AFA3-72E8EF31F618}" type="presOf" srcId="{4BDA1790-3131-4AE9-B529-A50EFB337A46}" destId="{A6FA3C6B-00B9-4CDB-AEC7-535260EF273E}" srcOrd="0" destOrd="0" presId="urn:microsoft.com/office/officeart/2008/layout/LinedList"/>
    <dgm:cxn modelId="{0ADDAA71-E01F-4B89-BD5E-D343EE234DA9}" srcId="{C3E9FBA8-CC50-47D7-9BA6-89D2FA87408F}" destId="{31F76849-4474-4C79-9223-1EEBA948D104}" srcOrd="7" destOrd="0" parTransId="{36E1687B-5B90-4D7E-8D29-EEE03F0714B0}" sibTransId="{F8EFEC21-6893-4097-A705-053EEF6F4C76}"/>
    <dgm:cxn modelId="{20EDAB73-BC78-42F2-94EC-AC5E3F96782F}" type="presOf" srcId="{CBE86472-D6F2-4270-9D9E-0601A497F9CE}" destId="{616B23D3-FB33-4503-9FB1-6588E0DB91FC}" srcOrd="0" destOrd="0" presId="urn:microsoft.com/office/officeart/2008/layout/LinedList"/>
    <dgm:cxn modelId="{5A01C373-FE5B-40FE-B74C-C2AC8F33C05E}" srcId="{C3E9FBA8-CC50-47D7-9BA6-89D2FA87408F}" destId="{48769B79-5D0F-4D54-BD1A-906E85B76A3C}" srcOrd="3" destOrd="0" parTransId="{19039027-5AD8-4700-8367-5271D4E22058}" sibTransId="{3AFE7A50-346F-4DA0-A219-CD17EC68FA6E}"/>
    <dgm:cxn modelId="{004BD97B-12FE-4E26-90D2-54293B88CAA5}" srcId="{C3E9FBA8-CC50-47D7-9BA6-89D2FA87408F}" destId="{5A64F802-EEB8-44CF-BC40-C360AF2864F6}" srcOrd="6" destOrd="0" parTransId="{3DFD7F69-791E-4E8C-9CB8-C0C64F4439BE}" sibTransId="{63040A56-454A-4FE2-AD9F-A3BC02620507}"/>
    <dgm:cxn modelId="{65C34788-2CBB-442D-8713-EAA77023365F}" type="presOf" srcId="{5A64F802-EEB8-44CF-BC40-C360AF2864F6}" destId="{A6F772AA-C5E6-4828-AD1A-8E8CC59454BC}" srcOrd="0" destOrd="0" presId="urn:microsoft.com/office/officeart/2008/layout/LinedList"/>
    <dgm:cxn modelId="{9BC39F89-7A11-429A-9F9E-0FDC4DD1DBA4}" srcId="{C3E9FBA8-CC50-47D7-9BA6-89D2FA87408F}" destId="{4BDA1790-3131-4AE9-B529-A50EFB337A46}" srcOrd="4" destOrd="0" parTransId="{2295C3FF-59AD-4096-B41C-EFDE2DF6508B}" sibTransId="{4A7BA40D-68DE-4DDF-B713-CE12A2FA25A1}"/>
    <dgm:cxn modelId="{D561EB97-F235-4D95-8AAB-EDA30319A205}" type="presOf" srcId="{E1865E37-3B55-4ED9-81E8-3020F3D821D7}" destId="{8FA4EAD7-FB6D-427C-904C-11534E04A227}" srcOrd="0" destOrd="0" presId="urn:microsoft.com/office/officeart/2008/layout/LinedList"/>
    <dgm:cxn modelId="{742762AF-2D5C-4A80-BF21-19B760A1E0C7}" type="presOf" srcId="{684FBBB9-66BC-41E2-9A38-A25DC2458049}" destId="{7C68D9C9-4822-450E-9EA1-CB922B13FAB5}" srcOrd="0" destOrd="0" presId="urn:microsoft.com/office/officeart/2008/layout/LinedList"/>
    <dgm:cxn modelId="{B6017AB3-2C36-47F9-BC95-A2F221F6CF48}" type="presOf" srcId="{48769B79-5D0F-4D54-BD1A-906E85B76A3C}" destId="{F77B8CE4-934F-4DE9-BCA4-355C3B680639}" srcOrd="0" destOrd="0" presId="urn:microsoft.com/office/officeart/2008/layout/LinedList"/>
    <dgm:cxn modelId="{7913B5BC-2524-4CAB-8017-80AE859C88AB}" type="presOf" srcId="{0BBE23F8-CCE6-4DB6-BF2D-74E3A1B0137B}" destId="{1877192D-ED24-4896-8564-A4E4A0D5F744}" srcOrd="0" destOrd="0" presId="urn:microsoft.com/office/officeart/2008/layout/LinedList"/>
    <dgm:cxn modelId="{85328FBE-323C-4E8A-83BC-087AEA8BA618}" srcId="{C3E9FBA8-CC50-47D7-9BA6-89D2FA87408F}" destId="{E1865E37-3B55-4ED9-81E8-3020F3D821D7}" srcOrd="0" destOrd="0" parTransId="{B4B1C320-E2ED-4C9A-90AC-648B2480F069}" sibTransId="{257F69CA-B3B1-418E-8C70-F2668B49CEB3}"/>
    <dgm:cxn modelId="{576371C4-4891-4745-A297-F3A9BD27C81E}" type="presOf" srcId="{E2B7AAE7-188F-4489-85E9-DE1EC3ECD46D}" destId="{A31EB496-C16F-48EB-8223-40F37B2BDF17}" srcOrd="0" destOrd="0" presId="urn:microsoft.com/office/officeart/2008/layout/LinedList"/>
    <dgm:cxn modelId="{0B7A2AC9-F274-4D5A-AD9E-0AD40B1436DB}" type="presOf" srcId="{C3E9FBA8-CC50-47D7-9BA6-89D2FA87408F}" destId="{44DEF027-10A5-42D2-AAE9-4CB6F81EAF9D}" srcOrd="0" destOrd="0" presId="urn:microsoft.com/office/officeart/2008/layout/LinedList"/>
    <dgm:cxn modelId="{D584F424-0BE7-4ACC-98D4-4F33E0D4CF69}" type="presParOf" srcId="{44DEF027-10A5-42D2-AAE9-4CB6F81EAF9D}" destId="{D68E0A0F-1E41-4BB0-8185-744DA5A18E78}" srcOrd="0" destOrd="0" presId="urn:microsoft.com/office/officeart/2008/layout/LinedList"/>
    <dgm:cxn modelId="{30E3C26F-7A87-4F69-9006-206C090C69D7}" type="presParOf" srcId="{44DEF027-10A5-42D2-AAE9-4CB6F81EAF9D}" destId="{F915E1BC-87C8-432A-B3FF-267BCAC5CD2C}" srcOrd="1" destOrd="0" presId="urn:microsoft.com/office/officeart/2008/layout/LinedList"/>
    <dgm:cxn modelId="{EC8E217B-A7E8-4588-B5F3-42BA53F6F5BE}" type="presParOf" srcId="{F915E1BC-87C8-432A-B3FF-267BCAC5CD2C}" destId="{8FA4EAD7-FB6D-427C-904C-11534E04A227}" srcOrd="0" destOrd="0" presId="urn:microsoft.com/office/officeart/2008/layout/LinedList"/>
    <dgm:cxn modelId="{8087E87C-1614-4B4A-9687-C9423B3654CE}" type="presParOf" srcId="{F915E1BC-87C8-432A-B3FF-267BCAC5CD2C}" destId="{8DD05271-74AB-4049-8641-B13628C406B1}" srcOrd="1" destOrd="0" presId="urn:microsoft.com/office/officeart/2008/layout/LinedList"/>
    <dgm:cxn modelId="{5CC1F775-3838-4B8D-B080-8AB0A611478F}" type="presParOf" srcId="{44DEF027-10A5-42D2-AAE9-4CB6F81EAF9D}" destId="{228E3515-E067-4360-879A-DCE7F710A503}" srcOrd="2" destOrd="0" presId="urn:microsoft.com/office/officeart/2008/layout/LinedList"/>
    <dgm:cxn modelId="{2FF9781C-B05A-4D83-9B22-778B68912238}" type="presParOf" srcId="{44DEF027-10A5-42D2-AAE9-4CB6F81EAF9D}" destId="{59647872-8EC2-46F0-A3E9-0DCE6FCDEA9C}" srcOrd="3" destOrd="0" presId="urn:microsoft.com/office/officeart/2008/layout/LinedList"/>
    <dgm:cxn modelId="{B4F31A8A-2C37-4342-917E-F423C6C713F5}" type="presParOf" srcId="{59647872-8EC2-46F0-A3E9-0DCE6FCDEA9C}" destId="{1877192D-ED24-4896-8564-A4E4A0D5F744}" srcOrd="0" destOrd="0" presId="urn:microsoft.com/office/officeart/2008/layout/LinedList"/>
    <dgm:cxn modelId="{C33687BA-6EC5-46C0-AFD1-704D37E1780C}" type="presParOf" srcId="{59647872-8EC2-46F0-A3E9-0DCE6FCDEA9C}" destId="{018E883C-A016-4D10-A603-C8891968AB93}" srcOrd="1" destOrd="0" presId="urn:microsoft.com/office/officeart/2008/layout/LinedList"/>
    <dgm:cxn modelId="{B1D43CA5-D783-49D6-831B-D01A2BF4B57B}" type="presParOf" srcId="{44DEF027-10A5-42D2-AAE9-4CB6F81EAF9D}" destId="{F889530E-15E6-4751-888A-1CDBA2616374}" srcOrd="4" destOrd="0" presId="urn:microsoft.com/office/officeart/2008/layout/LinedList"/>
    <dgm:cxn modelId="{B4E4E50A-0DFB-4E4A-BA11-C53AC7CF0F08}" type="presParOf" srcId="{44DEF027-10A5-42D2-AAE9-4CB6F81EAF9D}" destId="{E745A6CC-A038-4E31-9715-0FC054519503}" srcOrd="5" destOrd="0" presId="urn:microsoft.com/office/officeart/2008/layout/LinedList"/>
    <dgm:cxn modelId="{5850DAF9-843A-4C0F-895B-6F4E1D83847C}" type="presParOf" srcId="{E745A6CC-A038-4E31-9715-0FC054519503}" destId="{7C68D9C9-4822-450E-9EA1-CB922B13FAB5}" srcOrd="0" destOrd="0" presId="urn:microsoft.com/office/officeart/2008/layout/LinedList"/>
    <dgm:cxn modelId="{A842A9D4-4520-4011-89FA-9970BE415A63}" type="presParOf" srcId="{E745A6CC-A038-4E31-9715-0FC054519503}" destId="{5814DD18-29F5-4144-A06C-963449DD6D4B}" srcOrd="1" destOrd="0" presId="urn:microsoft.com/office/officeart/2008/layout/LinedList"/>
    <dgm:cxn modelId="{E987A256-0831-4FEB-BA26-D09F568F4581}" type="presParOf" srcId="{44DEF027-10A5-42D2-AAE9-4CB6F81EAF9D}" destId="{DA7C6D1C-7AA8-470D-893F-F279FD7B4B6C}" srcOrd="6" destOrd="0" presId="urn:microsoft.com/office/officeart/2008/layout/LinedList"/>
    <dgm:cxn modelId="{FA3A8F46-38DE-49D6-85ED-5797F4F8B485}" type="presParOf" srcId="{44DEF027-10A5-42D2-AAE9-4CB6F81EAF9D}" destId="{DE629220-41CA-403F-8B1A-F4FC983DFCEB}" srcOrd="7" destOrd="0" presId="urn:microsoft.com/office/officeart/2008/layout/LinedList"/>
    <dgm:cxn modelId="{20EA6757-8F9B-436F-9616-80B609782955}" type="presParOf" srcId="{DE629220-41CA-403F-8B1A-F4FC983DFCEB}" destId="{F77B8CE4-934F-4DE9-BCA4-355C3B680639}" srcOrd="0" destOrd="0" presId="urn:microsoft.com/office/officeart/2008/layout/LinedList"/>
    <dgm:cxn modelId="{BE20AE6D-ACB2-45DB-8C1A-76782E73305A}" type="presParOf" srcId="{DE629220-41CA-403F-8B1A-F4FC983DFCEB}" destId="{972C39B6-FBE2-436B-9865-3E2A743266F8}" srcOrd="1" destOrd="0" presId="urn:microsoft.com/office/officeart/2008/layout/LinedList"/>
    <dgm:cxn modelId="{F2880A55-5B71-4000-8A48-6ED966350033}" type="presParOf" srcId="{44DEF027-10A5-42D2-AAE9-4CB6F81EAF9D}" destId="{6A3B9C28-A84C-45F7-96E8-583F982328DB}" srcOrd="8" destOrd="0" presId="urn:microsoft.com/office/officeart/2008/layout/LinedList"/>
    <dgm:cxn modelId="{8F262871-5CB9-4E54-94D2-27065F98DF49}" type="presParOf" srcId="{44DEF027-10A5-42D2-AAE9-4CB6F81EAF9D}" destId="{951AB407-611A-4A22-8585-8F3C3EC42085}" srcOrd="9" destOrd="0" presId="urn:microsoft.com/office/officeart/2008/layout/LinedList"/>
    <dgm:cxn modelId="{FED9FFC0-0ECD-45C9-BECD-5A5C9F5DC1CE}" type="presParOf" srcId="{951AB407-611A-4A22-8585-8F3C3EC42085}" destId="{A6FA3C6B-00B9-4CDB-AEC7-535260EF273E}" srcOrd="0" destOrd="0" presId="urn:microsoft.com/office/officeart/2008/layout/LinedList"/>
    <dgm:cxn modelId="{8FF57100-2C69-4AB9-87EB-781D639101F0}" type="presParOf" srcId="{951AB407-611A-4A22-8585-8F3C3EC42085}" destId="{CC318C49-E746-4F15-AA3E-AA36F986B16A}" srcOrd="1" destOrd="0" presId="urn:microsoft.com/office/officeart/2008/layout/LinedList"/>
    <dgm:cxn modelId="{14FB77BE-A90B-49B0-BB66-CF1182AC1DA4}" type="presParOf" srcId="{44DEF027-10A5-42D2-AAE9-4CB6F81EAF9D}" destId="{02F1480A-99EF-41CC-AEB9-EF96CB55C091}" srcOrd="10" destOrd="0" presId="urn:microsoft.com/office/officeart/2008/layout/LinedList"/>
    <dgm:cxn modelId="{AC04B494-1124-417A-B628-B84D66EAA029}" type="presParOf" srcId="{44DEF027-10A5-42D2-AAE9-4CB6F81EAF9D}" destId="{8BDDF121-B756-4B16-9519-9D964E08BA14}" srcOrd="11" destOrd="0" presId="urn:microsoft.com/office/officeart/2008/layout/LinedList"/>
    <dgm:cxn modelId="{5C6D5AD4-D5E5-4ECD-B421-6583504F0901}" type="presParOf" srcId="{8BDDF121-B756-4B16-9519-9D964E08BA14}" destId="{A31EB496-C16F-48EB-8223-40F37B2BDF17}" srcOrd="0" destOrd="0" presId="urn:microsoft.com/office/officeart/2008/layout/LinedList"/>
    <dgm:cxn modelId="{77467448-A249-4EE2-B63C-BE0298E5F5BE}" type="presParOf" srcId="{8BDDF121-B756-4B16-9519-9D964E08BA14}" destId="{41281BCD-244A-450F-BD6C-679F177F59A5}" srcOrd="1" destOrd="0" presId="urn:microsoft.com/office/officeart/2008/layout/LinedList"/>
    <dgm:cxn modelId="{CD6E14DE-B016-44D4-AF48-9E1CBD37EAAC}" type="presParOf" srcId="{44DEF027-10A5-42D2-AAE9-4CB6F81EAF9D}" destId="{0AE28462-E688-47A5-8BAB-2D6CB9945ECB}" srcOrd="12" destOrd="0" presId="urn:microsoft.com/office/officeart/2008/layout/LinedList"/>
    <dgm:cxn modelId="{0901FB45-98F0-4798-AA55-69FDAAE0D60C}" type="presParOf" srcId="{44DEF027-10A5-42D2-AAE9-4CB6F81EAF9D}" destId="{73F09E3C-EBED-4DB7-98D5-EAE563275482}" srcOrd="13" destOrd="0" presId="urn:microsoft.com/office/officeart/2008/layout/LinedList"/>
    <dgm:cxn modelId="{604845AD-4A0C-4E4B-9B15-B4D405CA450E}" type="presParOf" srcId="{73F09E3C-EBED-4DB7-98D5-EAE563275482}" destId="{A6F772AA-C5E6-4828-AD1A-8E8CC59454BC}" srcOrd="0" destOrd="0" presId="urn:microsoft.com/office/officeart/2008/layout/LinedList"/>
    <dgm:cxn modelId="{B87DD829-980E-46ED-8EE3-3B812F38C397}" type="presParOf" srcId="{73F09E3C-EBED-4DB7-98D5-EAE563275482}" destId="{9E6881BF-8573-4EC7-A424-B92FE61BABC8}" srcOrd="1" destOrd="0" presId="urn:microsoft.com/office/officeart/2008/layout/LinedList"/>
    <dgm:cxn modelId="{6EE8B6BC-1E7E-4EA5-9B24-7254DEF0F6C6}" type="presParOf" srcId="{44DEF027-10A5-42D2-AAE9-4CB6F81EAF9D}" destId="{1C12F494-41AC-4483-BC97-1F15EE74574D}" srcOrd="14" destOrd="0" presId="urn:microsoft.com/office/officeart/2008/layout/LinedList"/>
    <dgm:cxn modelId="{4488B715-FAA7-4239-8A42-61B14B8FFF45}" type="presParOf" srcId="{44DEF027-10A5-42D2-AAE9-4CB6F81EAF9D}" destId="{D740D1CE-17EF-474F-B032-F480932847AA}" srcOrd="15" destOrd="0" presId="urn:microsoft.com/office/officeart/2008/layout/LinedList"/>
    <dgm:cxn modelId="{B0431D16-7858-4B44-AE7A-F3F83DA0F368}" type="presParOf" srcId="{D740D1CE-17EF-474F-B032-F480932847AA}" destId="{C3752D36-AE79-4481-9DCA-5AA272FE1D89}" srcOrd="0" destOrd="0" presId="urn:microsoft.com/office/officeart/2008/layout/LinedList"/>
    <dgm:cxn modelId="{67D16B1F-3670-4098-A0D7-A44D7E911AA3}" type="presParOf" srcId="{D740D1CE-17EF-474F-B032-F480932847AA}" destId="{B07FB718-C620-413D-B01D-FD52E6BE37CA}" srcOrd="1" destOrd="0" presId="urn:microsoft.com/office/officeart/2008/layout/LinedList"/>
    <dgm:cxn modelId="{233DC970-034D-4086-B806-9F50D92636E8}" type="presParOf" srcId="{44DEF027-10A5-42D2-AAE9-4CB6F81EAF9D}" destId="{7824FBAE-2236-43D7-862E-9903D1A2C2EB}" srcOrd="16" destOrd="0" presId="urn:microsoft.com/office/officeart/2008/layout/LinedList"/>
    <dgm:cxn modelId="{94EEBF1F-2056-4010-A4BB-02ACA792F318}" type="presParOf" srcId="{44DEF027-10A5-42D2-AAE9-4CB6F81EAF9D}" destId="{9B18062A-2584-47D9-9085-6300AFC9BB6E}" srcOrd="17" destOrd="0" presId="urn:microsoft.com/office/officeart/2008/layout/LinedList"/>
    <dgm:cxn modelId="{3A4B67FD-E1E6-46E9-8739-9382438951EB}" type="presParOf" srcId="{9B18062A-2584-47D9-9085-6300AFC9BB6E}" destId="{616B23D3-FB33-4503-9FB1-6588E0DB91FC}" srcOrd="0" destOrd="0" presId="urn:microsoft.com/office/officeart/2008/layout/LinedList"/>
    <dgm:cxn modelId="{D23839BF-57EC-4E52-97BA-C43C0DF23F0C}" type="presParOf" srcId="{9B18062A-2584-47D9-9085-6300AFC9BB6E}" destId="{BF370A60-9216-4FCB-A5CA-762F29A77298}"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26B476-163A-435F-8897-8DAEF039F778}"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39E0B99-29E9-4A27-A406-61E80CA2E7BA}">
      <dgm:prSet/>
      <dgm:spPr/>
      <dgm:t>
        <a:bodyPr/>
        <a:lstStyle/>
        <a:p>
          <a:pPr>
            <a:lnSpc>
              <a:spcPct val="100000"/>
            </a:lnSpc>
          </a:pPr>
          <a:r>
            <a:rPr lang="en-US" dirty="0"/>
            <a:t>The nulls are removed from the dataset, the data type of the attributes are changed to the appropriate data types. </a:t>
          </a:r>
        </a:p>
      </dgm:t>
    </dgm:pt>
    <dgm:pt modelId="{7ECA5305-94A8-42C5-8E67-6B69B980509F}" type="parTrans" cxnId="{C444A508-C50E-4197-BE84-68590618EE69}">
      <dgm:prSet/>
      <dgm:spPr/>
      <dgm:t>
        <a:bodyPr/>
        <a:lstStyle/>
        <a:p>
          <a:endParaRPr lang="en-US"/>
        </a:p>
      </dgm:t>
    </dgm:pt>
    <dgm:pt modelId="{7B0BFBA1-4884-433B-BF8C-6F06EF35E484}" type="sibTrans" cxnId="{C444A508-C50E-4197-BE84-68590618EE69}">
      <dgm:prSet/>
      <dgm:spPr/>
      <dgm:t>
        <a:bodyPr/>
        <a:lstStyle/>
        <a:p>
          <a:endParaRPr lang="en-US" dirty="0"/>
        </a:p>
      </dgm:t>
    </dgm:pt>
    <dgm:pt modelId="{4C35903A-9868-4BE0-94DC-B8A2E6E1AFB4}">
      <dgm:prSet/>
      <dgm:spPr/>
      <dgm:t>
        <a:bodyPr/>
        <a:lstStyle/>
        <a:p>
          <a:pPr>
            <a:lnSpc>
              <a:spcPct val="100000"/>
            </a:lnSpc>
          </a:pPr>
          <a:r>
            <a:rPr lang="en-US" dirty="0"/>
            <a:t>In Remits Data set the attributes Statement End Date, Statement Start Date, Claim Received Date are changed to datetime. The attributes Claim Status Category, RMA_Payer: Prim Lvl III, Denial Type, Claim Status Description, Claim Status Category, Billing Provider State, Billing Provider City are changed to categorical data type.</a:t>
          </a:r>
        </a:p>
      </dgm:t>
    </dgm:pt>
    <dgm:pt modelId="{34ED8879-4A30-418B-A218-02291B523109}" type="parTrans" cxnId="{3F895D67-3C9D-4529-AD1B-A069B1449714}">
      <dgm:prSet/>
      <dgm:spPr/>
      <dgm:t>
        <a:bodyPr/>
        <a:lstStyle/>
        <a:p>
          <a:endParaRPr lang="en-US"/>
        </a:p>
      </dgm:t>
    </dgm:pt>
    <dgm:pt modelId="{58BAC4BC-9F60-49B0-8386-8F0B694234F4}" type="sibTrans" cxnId="{3F895D67-3C9D-4529-AD1B-A069B1449714}">
      <dgm:prSet/>
      <dgm:spPr/>
      <dgm:t>
        <a:bodyPr/>
        <a:lstStyle/>
        <a:p>
          <a:endParaRPr lang="en-US" dirty="0"/>
        </a:p>
      </dgm:t>
    </dgm:pt>
    <dgm:pt modelId="{CACB4F5E-9F32-4141-9624-908601CCCB59}">
      <dgm:prSet/>
      <dgm:spPr/>
      <dgm:t>
        <a:bodyPr/>
        <a:lstStyle/>
        <a:p>
          <a:pPr>
            <a:lnSpc>
              <a:spcPct val="100000"/>
            </a:lnSpc>
          </a:pPr>
          <a:r>
            <a:rPr lang="en-US" dirty="0"/>
            <a:t>In claims data set the attributes Statement End Date, Statement Start Date, Claim Bill Date are changed to datetime. The attributes Billing Provider City, RMA_Payer: Prim Lvl III, Billing Provider State are changed to categorical data type. </a:t>
          </a:r>
        </a:p>
      </dgm:t>
    </dgm:pt>
    <dgm:pt modelId="{39967B6C-816B-4D21-B472-57E7B6C44DB9}" type="parTrans" cxnId="{89DF1432-A177-4E17-AF50-A549214DB1B8}">
      <dgm:prSet/>
      <dgm:spPr/>
      <dgm:t>
        <a:bodyPr/>
        <a:lstStyle/>
        <a:p>
          <a:endParaRPr lang="en-US"/>
        </a:p>
      </dgm:t>
    </dgm:pt>
    <dgm:pt modelId="{DA99D426-5D65-4E52-99D7-1A375ACB2B85}" type="sibTrans" cxnId="{89DF1432-A177-4E17-AF50-A549214DB1B8}">
      <dgm:prSet/>
      <dgm:spPr/>
      <dgm:t>
        <a:bodyPr/>
        <a:lstStyle/>
        <a:p>
          <a:endParaRPr lang="en-US"/>
        </a:p>
      </dgm:t>
    </dgm:pt>
    <dgm:pt modelId="{6982DCC9-4871-4050-B505-BE750D3F5A7D}" type="pres">
      <dgm:prSet presAssocID="{6126B476-163A-435F-8897-8DAEF039F778}" presName="outerComposite" presStyleCnt="0">
        <dgm:presLayoutVars>
          <dgm:chMax val="5"/>
          <dgm:dir/>
          <dgm:resizeHandles val="exact"/>
        </dgm:presLayoutVars>
      </dgm:prSet>
      <dgm:spPr/>
    </dgm:pt>
    <dgm:pt modelId="{1970D944-86E2-4256-9A13-A776511340A2}" type="pres">
      <dgm:prSet presAssocID="{6126B476-163A-435F-8897-8DAEF039F778}" presName="dummyMaxCanvas" presStyleCnt="0">
        <dgm:presLayoutVars/>
      </dgm:prSet>
      <dgm:spPr/>
    </dgm:pt>
    <dgm:pt modelId="{4370BB1E-F6B7-43C1-BEE6-84170EB8D8BA}" type="pres">
      <dgm:prSet presAssocID="{6126B476-163A-435F-8897-8DAEF039F778}" presName="ThreeNodes_1" presStyleLbl="node1" presStyleIdx="0" presStyleCnt="3">
        <dgm:presLayoutVars>
          <dgm:bulletEnabled val="1"/>
        </dgm:presLayoutVars>
      </dgm:prSet>
      <dgm:spPr/>
    </dgm:pt>
    <dgm:pt modelId="{6780948C-6601-4A6A-80CE-A1BE2F4AAAB1}" type="pres">
      <dgm:prSet presAssocID="{6126B476-163A-435F-8897-8DAEF039F778}" presName="ThreeNodes_2" presStyleLbl="node1" presStyleIdx="1" presStyleCnt="3">
        <dgm:presLayoutVars>
          <dgm:bulletEnabled val="1"/>
        </dgm:presLayoutVars>
      </dgm:prSet>
      <dgm:spPr/>
    </dgm:pt>
    <dgm:pt modelId="{3793422C-BE4E-47DC-81E2-B0F1E30122F5}" type="pres">
      <dgm:prSet presAssocID="{6126B476-163A-435F-8897-8DAEF039F778}" presName="ThreeNodes_3" presStyleLbl="node1" presStyleIdx="2" presStyleCnt="3">
        <dgm:presLayoutVars>
          <dgm:bulletEnabled val="1"/>
        </dgm:presLayoutVars>
      </dgm:prSet>
      <dgm:spPr/>
    </dgm:pt>
    <dgm:pt modelId="{F4FA4863-01CB-4579-A9C2-5FA0261B4545}" type="pres">
      <dgm:prSet presAssocID="{6126B476-163A-435F-8897-8DAEF039F778}" presName="ThreeConn_1-2" presStyleLbl="fgAccFollowNode1" presStyleIdx="0" presStyleCnt="2">
        <dgm:presLayoutVars>
          <dgm:bulletEnabled val="1"/>
        </dgm:presLayoutVars>
      </dgm:prSet>
      <dgm:spPr/>
    </dgm:pt>
    <dgm:pt modelId="{450EDC88-63E6-477E-B369-6103577A77F8}" type="pres">
      <dgm:prSet presAssocID="{6126B476-163A-435F-8897-8DAEF039F778}" presName="ThreeConn_2-3" presStyleLbl="fgAccFollowNode1" presStyleIdx="1" presStyleCnt="2">
        <dgm:presLayoutVars>
          <dgm:bulletEnabled val="1"/>
        </dgm:presLayoutVars>
      </dgm:prSet>
      <dgm:spPr/>
    </dgm:pt>
    <dgm:pt modelId="{D36EC9C9-A2E5-417D-A7D1-F2CBC8E79600}" type="pres">
      <dgm:prSet presAssocID="{6126B476-163A-435F-8897-8DAEF039F778}" presName="ThreeNodes_1_text" presStyleLbl="node1" presStyleIdx="2" presStyleCnt="3">
        <dgm:presLayoutVars>
          <dgm:bulletEnabled val="1"/>
        </dgm:presLayoutVars>
      </dgm:prSet>
      <dgm:spPr/>
    </dgm:pt>
    <dgm:pt modelId="{7BE33A33-3E6C-49D3-B27D-0D1F6691A5A4}" type="pres">
      <dgm:prSet presAssocID="{6126B476-163A-435F-8897-8DAEF039F778}" presName="ThreeNodes_2_text" presStyleLbl="node1" presStyleIdx="2" presStyleCnt="3">
        <dgm:presLayoutVars>
          <dgm:bulletEnabled val="1"/>
        </dgm:presLayoutVars>
      </dgm:prSet>
      <dgm:spPr/>
    </dgm:pt>
    <dgm:pt modelId="{889455F7-049D-4B8B-92B9-B640F6E8F21A}" type="pres">
      <dgm:prSet presAssocID="{6126B476-163A-435F-8897-8DAEF039F778}" presName="ThreeNodes_3_text" presStyleLbl="node1" presStyleIdx="2" presStyleCnt="3">
        <dgm:presLayoutVars>
          <dgm:bulletEnabled val="1"/>
        </dgm:presLayoutVars>
      </dgm:prSet>
      <dgm:spPr/>
    </dgm:pt>
  </dgm:ptLst>
  <dgm:cxnLst>
    <dgm:cxn modelId="{C444A508-C50E-4197-BE84-68590618EE69}" srcId="{6126B476-163A-435F-8897-8DAEF039F778}" destId="{E39E0B99-29E9-4A27-A406-61E80CA2E7BA}" srcOrd="0" destOrd="0" parTransId="{7ECA5305-94A8-42C5-8E67-6B69B980509F}" sibTransId="{7B0BFBA1-4884-433B-BF8C-6F06EF35E484}"/>
    <dgm:cxn modelId="{C655AD2E-98B4-4CF4-BF2A-DE3FF2D35E96}" type="presOf" srcId="{CACB4F5E-9F32-4141-9624-908601CCCB59}" destId="{3793422C-BE4E-47DC-81E2-B0F1E30122F5}" srcOrd="0" destOrd="0" presId="urn:microsoft.com/office/officeart/2005/8/layout/vProcess5"/>
    <dgm:cxn modelId="{89DF1432-A177-4E17-AF50-A549214DB1B8}" srcId="{6126B476-163A-435F-8897-8DAEF039F778}" destId="{CACB4F5E-9F32-4141-9624-908601CCCB59}" srcOrd="2" destOrd="0" parTransId="{39967B6C-816B-4D21-B472-57E7B6C44DB9}" sibTransId="{DA99D426-5D65-4E52-99D7-1A375ACB2B85}"/>
    <dgm:cxn modelId="{51038342-A473-4745-9443-E90A450E0947}" type="presOf" srcId="{58BAC4BC-9F60-49B0-8386-8F0B694234F4}" destId="{450EDC88-63E6-477E-B369-6103577A77F8}" srcOrd="0" destOrd="0" presId="urn:microsoft.com/office/officeart/2005/8/layout/vProcess5"/>
    <dgm:cxn modelId="{3F895D67-3C9D-4529-AD1B-A069B1449714}" srcId="{6126B476-163A-435F-8897-8DAEF039F778}" destId="{4C35903A-9868-4BE0-94DC-B8A2E6E1AFB4}" srcOrd="1" destOrd="0" parTransId="{34ED8879-4A30-418B-A218-02291B523109}" sibTransId="{58BAC4BC-9F60-49B0-8386-8F0B694234F4}"/>
    <dgm:cxn modelId="{88E05980-9FFE-4776-8E21-F5FBCAEAE9C4}" type="presOf" srcId="{7B0BFBA1-4884-433B-BF8C-6F06EF35E484}" destId="{F4FA4863-01CB-4579-A9C2-5FA0261B4545}" srcOrd="0" destOrd="0" presId="urn:microsoft.com/office/officeart/2005/8/layout/vProcess5"/>
    <dgm:cxn modelId="{189A978D-06F4-42A9-8564-0842EAD7B817}" type="presOf" srcId="{4C35903A-9868-4BE0-94DC-B8A2E6E1AFB4}" destId="{7BE33A33-3E6C-49D3-B27D-0D1F6691A5A4}" srcOrd="1" destOrd="0" presId="urn:microsoft.com/office/officeart/2005/8/layout/vProcess5"/>
    <dgm:cxn modelId="{B06CF8B7-CFF6-43CE-8F04-EE02F62DC6BE}" type="presOf" srcId="{4C35903A-9868-4BE0-94DC-B8A2E6E1AFB4}" destId="{6780948C-6601-4A6A-80CE-A1BE2F4AAAB1}" srcOrd="0" destOrd="0" presId="urn:microsoft.com/office/officeart/2005/8/layout/vProcess5"/>
    <dgm:cxn modelId="{589E23E8-0D9C-40EB-9051-385B48CAFDFE}" type="presOf" srcId="{E39E0B99-29E9-4A27-A406-61E80CA2E7BA}" destId="{D36EC9C9-A2E5-417D-A7D1-F2CBC8E79600}" srcOrd="1" destOrd="0" presId="urn:microsoft.com/office/officeart/2005/8/layout/vProcess5"/>
    <dgm:cxn modelId="{DEA75EEB-2307-4BBE-A1AF-310039DD092C}" type="presOf" srcId="{6126B476-163A-435F-8897-8DAEF039F778}" destId="{6982DCC9-4871-4050-B505-BE750D3F5A7D}" srcOrd="0" destOrd="0" presId="urn:microsoft.com/office/officeart/2005/8/layout/vProcess5"/>
    <dgm:cxn modelId="{FD92D0F0-0246-43ED-8430-C93C047A25C7}" type="presOf" srcId="{E39E0B99-29E9-4A27-A406-61E80CA2E7BA}" destId="{4370BB1E-F6B7-43C1-BEE6-84170EB8D8BA}" srcOrd="0" destOrd="0" presId="urn:microsoft.com/office/officeart/2005/8/layout/vProcess5"/>
    <dgm:cxn modelId="{02995CF6-3F68-42C4-AB1B-FBD5B004FE9A}" type="presOf" srcId="{CACB4F5E-9F32-4141-9624-908601CCCB59}" destId="{889455F7-049D-4B8B-92B9-B640F6E8F21A}" srcOrd="1" destOrd="0" presId="urn:microsoft.com/office/officeart/2005/8/layout/vProcess5"/>
    <dgm:cxn modelId="{55F33F57-E3EE-4CF8-8032-AE8B8478C54B}" type="presParOf" srcId="{6982DCC9-4871-4050-B505-BE750D3F5A7D}" destId="{1970D944-86E2-4256-9A13-A776511340A2}" srcOrd="0" destOrd="0" presId="urn:microsoft.com/office/officeart/2005/8/layout/vProcess5"/>
    <dgm:cxn modelId="{8E6CCE02-0015-4C01-95C1-3674AD239766}" type="presParOf" srcId="{6982DCC9-4871-4050-B505-BE750D3F5A7D}" destId="{4370BB1E-F6B7-43C1-BEE6-84170EB8D8BA}" srcOrd="1" destOrd="0" presId="urn:microsoft.com/office/officeart/2005/8/layout/vProcess5"/>
    <dgm:cxn modelId="{071B4D41-F8D6-48E5-BF6E-8F2DE9A54E73}" type="presParOf" srcId="{6982DCC9-4871-4050-B505-BE750D3F5A7D}" destId="{6780948C-6601-4A6A-80CE-A1BE2F4AAAB1}" srcOrd="2" destOrd="0" presId="urn:microsoft.com/office/officeart/2005/8/layout/vProcess5"/>
    <dgm:cxn modelId="{6F18F1BA-2F09-42C9-8FDD-A3FEAE440642}" type="presParOf" srcId="{6982DCC9-4871-4050-B505-BE750D3F5A7D}" destId="{3793422C-BE4E-47DC-81E2-B0F1E30122F5}" srcOrd="3" destOrd="0" presId="urn:microsoft.com/office/officeart/2005/8/layout/vProcess5"/>
    <dgm:cxn modelId="{707979FC-3C57-4F19-83FA-4D02DE787354}" type="presParOf" srcId="{6982DCC9-4871-4050-B505-BE750D3F5A7D}" destId="{F4FA4863-01CB-4579-A9C2-5FA0261B4545}" srcOrd="4" destOrd="0" presId="urn:microsoft.com/office/officeart/2005/8/layout/vProcess5"/>
    <dgm:cxn modelId="{7794F064-B191-4FDC-A567-E238F54B154C}" type="presParOf" srcId="{6982DCC9-4871-4050-B505-BE750D3F5A7D}" destId="{450EDC88-63E6-477E-B369-6103577A77F8}" srcOrd="5" destOrd="0" presId="urn:microsoft.com/office/officeart/2005/8/layout/vProcess5"/>
    <dgm:cxn modelId="{E8A95E32-4B97-406E-91C2-53BAC55EFC78}" type="presParOf" srcId="{6982DCC9-4871-4050-B505-BE750D3F5A7D}" destId="{D36EC9C9-A2E5-417D-A7D1-F2CBC8E79600}" srcOrd="6" destOrd="0" presId="urn:microsoft.com/office/officeart/2005/8/layout/vProcess5"/>
    <dgm:cxn modelId="{A4E6E590-9273-4E4E-9427-53EC89E4DEC7}" type="presParOf" srcId="{6982DCC9-4871-4050-B505-BE750D3F5A7D}" destId="{7BE33A33-3E6C-49D3-B27D-0D1F6691A5A4}" srcOrd="7" destOrd="0" presId="urn:microsoft.com/office/officeart/2005/8/layout/vProcess5"/>
    <dgm:cxn modelId="{433CDC6B-9B4D-4E61-8FEC-C58CF42FB615}" type="presParOf" srcId="{6982DCC9-4871-4050-B505-BE750D3F5A7D}" destId="{889455F7-049D-4B8B-92B9-B640F6E8F21A}"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E0A0F-1E41-4BB0-8185-744DA5A18E78}">
      <dsp:nvSpPr>
        <dsp:cNvPr id="0" name=""/>
        <dsp:cNvSpPr/>
      </dsp:nvSpPr>
      <dsp:spPr>
        <a:xfrm>
          <a:off x="0" y="449"/>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A4EAD7-FB6D-427C-904C-11534E04A227}">
      <dsp:nvSpPr>
        <dsp:cNvPr id="0" name=""/>
        <dsp:cNvSpPr/>
      </dsp:nvSpPr>
      <dsp:spPr>
        <a:xfrm>
          <a:off x="0" y="449"/>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Statement End FY                       </a:t>
          </a:r>
        </a:p>
      </dsp:txBody>
      <dsp:txXfrm>
        <a:off x="0" y="449"/>
        <a:ext cx="5157787" cy="263120"/>
      </dsp:txXfrm>
    </dsp:sp>
    <dsp:sp modelId="{228E3515-E067-4360-879A-DCE7F710A503}">
      <dsp:nvSpPr>
        <dsp:cNvPr id="0" name=""/>
        <dsp:cNvSpPr/>
      </dsp:nvSpPr>
      <dsp:spPr>
        <a:xfrm>
          <a:off x="0" y="272900"/>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77192D-ED24-4896-8564-A4E4A0D5F744}">
      <dsp:nvSpPr>
        <dsp:cNvPr id="0" name=""/>
        <dsp:cNvSpPr/>
      </dsp:nvSpPr>
      <dsp:spPr>
        <a:xfrm>
          <a:off x="0" y="792366"/>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Statement Start Date          </a:t>
          </a:r>
        </a:p>
      </dsp:txBody>
      <dsp:txXfrm>
        <a:off x="0" y="792366"/>
        <a:ext cx="5157787" cy="263120"/>
      </dsp:txXfrm>
    </dsp:sp>
    <dsp:sp modelId="{F889530E-15E6-4751-888A-1CDBA2616374}">
      <dsp:nvSpPr>
        <dsp:cNvPr id="0" name=""/>
        <dsp:cNvSpPr/>
      </dsp:nvSpPr>
      <dsp:spPr>
        <a:xfrm>
          <a:off x="0" y="526690"/>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8D9C9-4822-450E-9EA1-CB922B13FAB5}">
      <dsp:nvSpPr>
        <dsp:cNvPr id="0" name=""/>
        <dsp:cNvSpPr/>
      </dsp:nvSpPr>
      <dsp:spPr>
        <a:xfrm>
          <a:off x="0" y="526690"/>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Statement End Date</a:t>
          </a:r>
        </a:p>
      </dsp:txBody>
      <dsp:txXfrm>
        <a:off x="0" y="526690"/>
        <a:ext cx="5157787" cy="263120"/>
      </dsp:txXfrm>
    </dsp:sp>
    <dsp:sp modelId="{DA7C6D1C-7AA8-470D-893F-F279FD7B4B6C}">
      <dsp:nvSpPr>
        <dsp:cNvPr id="0" name=""/>
        <dsp:cNvSpPr/>
      </dsp:nvSpPr>
      <dsp:spPr>
        <a:xfrm>
          <a:off x="0" y="789811"/>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7B8CE4-934F-4DE9-BCA4-355C3B680639}">
      <dsp:nvSpPr>
        <dsp:cNvPr id="0" name=""/>
        <dsp:cNvSpPr/>
      </dsp:nvSpPr>
      <dsp:spPr>
        <a:xfrm>
          <a:off x="0" y="1052919"/>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RMA_Payer: Prim Lvl III</a:t>
          </a:r>
        </a:p>
      </dsp:txBody>
      <dsp:txXfrm>
        <a:off x="0" y="1052919"/>
        <a:ext cx="5157787" cy="263120"/>
      </dsp:txXfrm>
    </dsp:sp>
    <dsp:sp modelId="{6A3B9C28-A84C-45F7-96E8-583F982328DB}">
      <dsp:nvSpPr>
        <dsp:cNvPr id="0" name=""/>
        <dsp:cNvSpPr/>
      </dsp:nvSpPr>
      <dsp:spPr>
        <a:xfrm>
          <a:off x="0" y="1052932"/>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FA3C6B-00B9-4CDB-AEC7-535260EF273E}">
      <dsp:nvSpPr>
        <dsp:cNvPr id="0" name=""/>
        <dsp:cNvSpPr/>
      </dsp:nvSpPr>
      <dsp:spPr>
        <a:xfrm>
          <a:off x="0" y="238531"/>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Denial Type</a:t>
          </a:r>
        </a:p>
      </dsp:txBody>
      <dsp:txXfrm>
        <a:off x="0" y="238531"/>
        <a:ext cx="5157787" cy="263120"/>
      </dsp:txXfrm>
    </dsp:sp>
    <dsp:sp modelId="{2E128AF9-C17B-403F-964F-F96CA6DE296E}">
      <dsp:nvSpPr>
        <dsp:cNvPr id="0" name=""/>
        <dsp:cNvSpPr/>
      </dsp:nvSpPr>
      <dsp:spPr>
        <a:xfrm>
          <a:off x="0" y="1316052"/>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F768D4-6480-4A57-A172-591650C9CF1A}">
      <dsp:nvSpPr>
        <dsp:cNvPr id="0" name=""/>
        <dsp:cNvSpPr/>
      </dsp:nvSpPr>
      <dsp:spPr>
        <a:xfrm>
          <a:off x="0" y="1316052"/>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Claim Status Description</a:t>
          </a:r>
        </a:p>
      </dsp:txBody>
      <dsp:txXfrm>
        <a:off x="0" y="1316052"/>
        <a:ext cx="5157787" cy="263120"/>
      </dsp:txXfrm>
    </dsp:sp>
    <dsp:sp modelId="{16FE8126-C43A-48B3-9975-0BEB47A89A35}">
      <dsp:nvSpPr>
        <dsp:cNvPr id="0" name=""/>
        <dsp:cNvSpPr/>
      </dsp:nvSpPr>
      <dsp:spPr>
        <a:xfrm>
          <a:off x="0" y="1579173"/>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49D842-66C6-4548-853D-53F974D72BB3}">
      <dsp:nvSpPr>
        <dsp:cNvPr id="0" name=""/>
        <dsp:cNvSpPr/>
      </dsp:nvSpPr>
      <dsp:spPr>
        <a:xfrm>
          <a:off x="0" y="1579173"/>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Claim Status Category</a:t>
          </a:r>
        </a:p>
      </dsp:txBody>
      <dsp:txXfrm>
        <a:off x="0" y="1579173"/>
        <a:ext cx="5157787" cy="263120"/>
      </dsp:txXfrm>
    </dsp:sp>
    <dsp:sp modelId="{02F1480A-99EF-41CC-AEB9-EF96CB55C091}">
      <dsp:nvSpPr>
        <dsp:cNvPr id="0" name=""/>
        <dsp:cNvSpPr/>
      </dsp:nvSpPr>
      <dsp:spPr>
        <a:xfrm>
          <a:off x="0" y="1842294"/>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1EB496-C16F-48EB-8223-40F37B2BDF17}">
      <dsp:nvSpPr>
        <dsp:cNvPr id="0" name=""/>
        <dsp:cNvSpPr/>
      </dsp:nvSpPr>
      <dsp:spPr>
        <a:xfrm>
          <a:off x="0" y="1842294"/>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Claim Received Date           </a:t>
          </a:r>
        </a:p>
      </dsp:txBody>
      <dsp:txXfrm>
        <a:off x="0" y="1842294"/>
        <a:ext cx="5157787" cy="263120"/>
      </dsp:txXfrm>
    </dsp:sp>
    <dsp:sp modelId="{CF6D807F-E77E-47BF-BC7D-C1880B1D0792}">
      <dsp:nvSpPr>
        <dsp:cNvPr id="0" name=""/>
        <dsp:cNvSpPr/>
      </dsp:nvSpPr>
      <dsp:spPr>
        <a:xfrm>
          <a:off x="0" y="2105414"/>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2801EC-461C-467E-AAA1-8BE473204544}">
      <dsp:nvSpPr>
        <dsp:cNvPr id="0" name=""/>
        <dsp:cNvSpPr/>
      </dsp:nvSpPr>
      <dsp:spPr>
        <a:xfrm>
          <a:off x="0" y="2105414"/>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Claim Filling Code                   </a:t>
          </a:r>
        </a:p>
      </dsp:txBody>
      <dsp:txXfrm>
        <a:off x="0" y="2105414"/>
        <a:ext cx="5157787" cy="263120"/>
      </dsp:txXfrm>
    </dsp:sp>
    <dsp:sp modelId="{0AE28462-E688-47A5-8BAB-2D6CB9945ECB}">
      <dsp:nvSpPr>
        <dsp:cNvPr id="0" name=""/>
        <dsp:cNvSpPr/>
      </dsp:nvSpPr>
      <dsp:spPr>
        <a:xfrm>
          <a:off x="0" y="2368535"/>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F772AA-C5E6-4828-AD1A-8E8CC59454BC}">
      <dsp:nvSpPr>
        <dsp:cNvPr id="0" name=""/>
        <dsp:cNvSpPr/>
      </dsp:nvSpPr>
      <dsp:spPr>
        <a:xfrm>
          <a:off x="0" y="2368535"/>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Billing Provider State              </a:t>
          </a:r>
        </a:p>
      </dsp:txBody>
      <dsp:txXfrm>
        <a:off x="0" y="2368535"/>
        <a:ext cx="5157787" cy="263120"/>
      </dsp:txXfrm>
    </dsp:sp>
    <dsp:sp modelId="{1C12F494-41AC-4483-BC97-1F15EE74574D}">
      <dsp:nvSpPr>
        <dsp:cNvPr id="0" name=""/>
        <dsp:cNvSpPr/>
      </dsp:nvSpPr>
      <dsp:spPr>
        <a:xfrm>
          <a:off x="0" y="2631655"/>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752D36-AE79-4481-9DCA-5AA272FE1D89}">
      <dsp:nvSpPr>
        <dsp:cNvPr id="0" name=""/>
        <dsp:cNvSpPr/>
      </dsp:nvSpPr>
      <dsp:spPr>
        <a:xfrm>
          <a:off x="0" y="2631655"/>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Billing Provider City</a:t>
          </a:r>
        </a:p>
      </dsp:txBody>
      <dsp:txXfrm>
        <a:off x="0" y="2631655"/>
        <a:ext cx="5157787" cy="263120"/>
      </dsp:txXfrm>
    </dsp:sp>
    <dsp:sp modelId="{7824FBAE-2236-43D7-862E-9903D1A2C2EB}">
      <dsp:nvSpPr>
        <dsp:cNvPr id="0" name=""/>
        <dsp:cNvSpPr/>
      </dsp:nvSpPr>
      <dsp:spPr>
        <a:xfrm>
          <a:off x="0" y="2894776"/>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6B23D3-FB33-4503-9FB1-6588E0DB91FC}">
      <dsp:nvSpPr>
        <dsp:cNvPr id="0" name=""/>
        <dsp:cNvSpPr/>
      </dsp:nvSpPr>
      <dsp:spPr>
        <a:xfrm>
          <a:off x="0" y="2894776"/>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Initial Denial Remit Count</a:t>
          </a:r>
        </a:p>
      </dsp:txBody>
      <dsp:txXfrm>
        <a:off x="0" y="2894776"/>
        <a:ext cx="5157787" cy="263120"/>
      </dsp:txXfrm>
    </dsp:sp>
    <dsp:sp modelId="{937148CE-8F80-490E-9981-784C3A64E1D8}">
      <dsp:nvSpPr>
        <dsp:cNvPr id="0" name=""/>
        <dsp:cNvSpPr/>
      </dsp:nvSpPr>
      <dsp:spPr>
        <a:xfrm>
          <a:off x="0" y="3157897"/>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816120-2012-43FC-AD6C-01ED038A88E4}">
      <dsp:nvSpPr>
        <dsp:cNvPr id="0" name=""/>
        <dsp:cNvSpPr/>
      </dsp:nvSpPr>
      <dsp:spPr>
        <a:xfrm>
          <a:off x="0" y="3157897"/>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Total Denied Remit Count              </a:t>
          </a:r>
        </a:p>
      </dsp:txBody>
      <dsp:txXfrm>
        <a:off x="0" y="3157897"/>
        <a:ext cx="5157787" cy="263120"/>
      </dsp:txXfrm>
    </dsp:sp>
    <dsp:sp modelId="{88B60DD7-7D6E-493A-B7ED-3EF3CAE2586A}">
      <dsp:nvSpPr>
        <dsp:cNvPr id="0" name=""/>
        <dsp:cNvSpPr/>
      </dsp:nvSpPr>
      <dsp:spPr>
        <a:xfrm>
          <a:off x="0" y="3421017"/>
          <a:ext cx="515778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BE6602-3E9F-4D12-992D-878563ACD4C6}">
      <dsp:nvSpPr>
        <dsp:cNvPr id="0" name=""/>
        <dsp:cNvSpPr/>
      </dsp:nvSpPr>
      <dsp:spPr>
        <a:xfrm>
          <a:off x="0" y="3421017"/>
          <a:ext cx="5157787" cy="26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Final Denials Remit Count              </a:t>
          </a:r>
        </a:p>
      </dsp:txBody>
      <dsp:txXfrm>
        <a:off x="0" y="3421017"/>
        <a:ext cx="5157787" cy="263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E0A0F-1E41-4BB0-8185-744DA5A18E78}">
      <dsp:nvSpPr>
        <dsp:cNvPr id="0" name=""/>
        <dsp:cNvSpPr/>
      </dsp:nvSpPr>
      <dsp:spPr>
        <a:xfrm>
          <a:off x="0" y="412"/>
          <a:ext cx="493712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A4EAD7-FB6D-427C-904C-11534E04A227}">
      <dsp:nvSpPr>
        <dsp:cNvPr id="0" name=""/>
        <dsp:cNvSpPr/>
      </dsp:nvSpPr>
      <dsp:spPr>
        <a:xfrm>
          <a:off x="0" y="412"/>
          <a:ext cx="4937125" cy="37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Statement End FY                       </a:t>
          </a:r>
        </a:p>
      </dsp:txBody>
      <dsp:txXfrm>
        <a:off x="0" y="412"/>
        <a:ext cx="4937125" cy="375263"/>
      </dsp:txXfrm>
    </dsp:sp>
    <dsp:sp modelId="{228E3515-E067-4360-879A-DCE7F710A503}">
      <dsp:nvSpPr>
        <dsp:cNvPr id="0" name=""/>
        <dsp:cNvSpPr/>
      </dsp:nvSpPr>
      <dsp:spPr>
        <a:xfrm>
          <a:off x="0" y="375676"/>
          <a:ext cx="493712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77192D-ED24-4896-8564-A4E4A0D5F744}">
      <dsp:nvSpPr>
        <dsp:cNvPr id="0" name=""/>
        <dsp:cNvSpPr/>
      </dsp:nvSpPr>
      <dsp:spPr>
        <a:xfrm>
          <a:off x="0" y="392814"/>
          <a:ext cx="4937125" cy="37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Statement Start Date          </a:t>
          </a:r>
        </a:p>
      </dsp:txBody>
      <dsp:txXfrm>
        <a:off x="0" y="392814"/>
        <a:ext cx="4937125" cy="375263"/>
      </dsp:txXfrm>
    </dsp:sp>
    <dsp:sp modelId="{F889530E-15E6-4751-888A-1CDBA2616374}">
      <dsp:nvSpPr>
        <dsp:cNvPr id="0" name=""/>
        <dsp:cNvSpPr/>
      </dsp:nvSpPr>
      <dsp:spPr>
        <a:xfrm>
          <a:off x="0" y="750940"/>
          <a:ext cx="493712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8D9C9-4822-450E-9EA1-CB922B13FAB5}">
      <dsp:nvSpPr>
        <dsp:cNvPr id="0" name=""/>
        <dsp:cNvSpPr/>
      </dsp:nvSpPr>
      <dsp:spPr>
        <a:xfrm>
          <a:off x="0" y="719155"/>
          <a:ext cx="4937125" cy="37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Statement End Date</a:t>
          </a:r>
        </a:p>
      </dsp:txBody>
      <dsp:txXfrm>
        <a:off x="0" y="719155"/>
        <a:ext cx="4937125" cy="375263"/>
      </dsp:txXfrm>
    </dsp:sp>
    <dsp:sp modelId="{DA7C6D1C-7AA8-470D-893F-F279FD7B4B6C}">
      <dsp:nvSpPr>
        <dsp:cNvPr id="0" name=""/>
        <dsp:cNvSpPr/>
      </dsp:nvSpPr>
      <dsp:spPr>
        <a:xfrm>
          <a:off x="0" y="1126204"/>
          <a:ext cx="493712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7B8CE4-934F-4DE9-BCA4-355C3B680639}">
      <dsp:nvSpPr>
        <dsp:cNvPr id="0" name=""/>
        <dsp:cNvSpPr/>
      </dsp:nvSpPr>
      <dsp:spPr>
        <a:xfrm>
          <a:off x="0" y="1126204"/>
          <a:ext cx="4937125" cy="37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RMA_Payer: Prim Lvl III</a:t>
          </a:r>
        </a:p>
      </dsp:txBody>
      <dsp:txXfrm>
        <a:off x="0" y="1126204"/>
        <a:ext cx="4937125" cy="375263"/>
      </dsp:txXfrm>
    </dsp:sp>
    <dsp:sp modelId="{6A3B9C28-A84C-45F7-96E8-583F982328DB}">
      <dsp:nvSpPr>
        <dsp:cNvPr id="0" name=""/>
        <dsp:cNvSpPr/>
      </dsp:nvSpPr>
      <dsp:spPr>
        <a:xfrm>
          <a:off x="0" y="1501468"/>
          <a:ext cx="493712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FA3C6B-00B9-4CDB-AEC7-535260EF273E}">
      <dsp:nvSpPr>
        <dsp:cNvPr id="0" name=""/>
        <dsp:cNvSpPr/>
      </dsp:nvSpPr>
      <dsp:spPr>
        <a:xfrm>
          <a:off x="0" y="1501468"/>
          <a:ext cx="4937125" cy="37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Admit Type</a:t>
          </a:r>
        </a:p>
      </dsp:txBody>
      <dsp:txXfrm>
        <a:off x="0" y="1501468"/>
        <a:ext cx="4937125" cy="375263"/>
      </dsp:txXfrm>
    </dsp:sp>
    <dsp:sp modelId="{02F1480A-99EF-41CC-AEB9-EF96CB55C091}">
      <dsp:nvSpPr>
        <dsp:cNvPr id="0" name=""/>
        <dsp:cNvSpPr/>
      </dsp:nvSpPr>
      <dsp:spPr>
        <a:xfrm>
          <a:off x="0" y="1876731"/>
          <a:ext cx="493712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1EB496-C16F-48EB-8223-40F37B2BDF17}">
      <dsp:nvSpPr>
        <dsp:cNvPr id="0" name=""/>
        <dsp:cNvSpPr/>
      </dsp:nvSpPr>
      <dsp:spPr>
        <a:xfrm>
          <a:off x="0" y="1876731"/>
          <a:ext cx="4937125" cy="37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Claim Bill Date           </a:t>
          </a:r>
        </a:p>
      </dsp:txBody>
      <dsp:txXfrm>
        <a:off x="0" y="1876731"/>
        <a:ext cx="4937125" cy="375263"/>
      </dsp:txXfrm>
    </dsp:sp>
    <dsp:sp modelId="{0AE28462-E688-47A5-8BAB-2D6CB9945ECB}">
      <dsp:nvSpPr>
        <dsp:cNvPr id="0" name=""/>
        <dsp:cNvSpPr/>
      </dsp:nvSpPr>
      <dsp:spPr>
        <a:xfrm>
          <a:off x="0" y="2251995"/>
          <a:ext cx="493712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F772AA-C5E6-4828-AD1A-8E8CC59454BC}">
      <dsp:nvSpPr>
        <dsp:cNvPr id="0" name=""/>
        <dsp:cNvSpPr/>
      </dsp:nvSpPr>
      <dsp:spPr>
        <a:xfrm>
          <a:off x="0" y="2251995"/>
          <a:ext cx="4937125" cy="37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Billing Provider State              </a:t>
          </a:r>
        </a:p>
      </dsp:txBody>
      <dsp:txXfrm>
        <a:off x="0" y="2251995"/>
        <a:ext cx="4937125" cy="375263"/>
      </dsp:txXfrm>
    </dsp:sp>
    <dsp:sp modelId="{1C12F494-41AC-4483-BC97-1F15EE74574D}">
      <dsp:nvSpPr>
        <dsp:cNvPr id="0" name=""/>
        <dsp:cNvSpPr/>
      </dsp:nvSpPr>
      <dsp:spPr>
        <a:xfrm>
          <a:off x="0" y="2627259"/>
          <a:ext cx="493712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752D36-AE79-4481-9DCA-5AA272FE1D89}">
      <dsp:nvSpPr>
        <dsp:cNvPr id="0" name=""/>
        <dsp:cNvSpPr/>
      </dsp:nvSpPr>
      <dsp:spPr>
        <a:xfrm>
          <a:off x="0" y="2627259"/>
          <a:ext cx="4937125" cy="37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Billing Provider City</a:t>
          </a:r>
        </a:p>
      </dsp:txBody>
      <dsp:txXfrm>
        <a:off x="0" y="2627259"/>
        <a:ext cx="4937125" cy="375263"/>
      </dsp:txXfrm>
    </dsp:sp>
    <dsp:sp modelId="{7824FBAE-2236-43D7-862E-9903D1A2C2EB}">
      <dsp:nvSpPr>
        <dsp:cNvPr id="0" name=""/>
        <dsp:cNvSpPr/>
      </dsp:nvSpPr>
      <dsp:spPr>
        <a:xfrm>
          <a:off x="0" y="3002523"/>
          <a:ext cx="493712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6B23D3-FB33-4503-9FB1-6588E0DB91FC}">
      <dsp:nvSpPr>
        <dsp:cNvPr id="0" name=""/>
        <dsp:cNvSpPr/>
      </dsp:nvSpPr>
      <dsp:spPr>
        <a:xfrm>
          <a:off x="0" y="3002523"/>
          <a:ext cx="4937125" cy="37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Claim Count</a:t>
          </a:r>
        </a:p>
      </dsp:txBody>
      <dsp:txXfrm>
        <a:off x="0" y="3002523"/>
        <a:ext cx="4937125" cy="3752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0BB1E-F6B7-43C1-BEE6-84170EB8D8BA}">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en-US" sz="1500" kern="1200" dirty="0"/>
            <a:t>The nulls are removed from the dataset, the data type of the attributes are changed to the appropriate data types. </a:t>
          </a:r>
        </a:p>
      </dsp:txBody>
      <dsp:txXfrm>
        <a:off x="38234" y="38234"/>
        <a:ext cx="7529629" cy="1228933"/>
      </dsp:txXfrm>
    </dsp:sp>
    <dsp:sp modelId="{6780948C-6601-4A6A-80CE-A1BE2F4AAAB1}">
      <dsp:nvSpPr>
        <dsp:cNvPr id="0" name=""/>
        <dsp:cNvSpPr/>
      </dsp:nvSpPr>
      <dsp:spPr>
        <a:xfrm>
          <a:off x="788669" y="1522968"/>
          <a:ext cx="8938260" cy="1305401"/>
        </a:xfrm>
        <a:prstGeom prst="roundRect">
          <a:avLst>
            <a:gd name="adj" fmla="val 10000"/>
          </a:avLst>
        </a:prstGeom>
        <a:solidFill>
          <a:schemeClr val="accent2">
            <a:hueOff val="3542842"/>
            <a:satOff val="14706"/>
            <a:lumOff val="-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en-US" sz="1500" kern="1200" dirty="0"/>
            <a:t>In Remits Data set the attributes Statement End Date, Statement Start Date, Claim Received Date are changed to datetime. The attributes Claim Status Category, RMA_Payer: Prim Lvl III, Denial Type, Claim Status Description, Claim Status Category, Billing Provider State, Billing Provider City are changed to categorical data type.</a:t>
          </a:r>
        </a:p>
      </dsp:txBody>
      <dsp:txXfrm>
        <a:off x="826903" y="1561202"/>
        <a:ext cx="7224611" cy="1228933"/>
      </dsp:txXfrm>
    </dsp:sp>
    <dsp:sp modelId="{3793422C-BE4E-47DC-81E2-B0F1E30122F5}">
      <dsp:nvSpPr>
        <dsp:cNvPr id="0" name=""/>
        <dsp:cNvSpPr/>
      </dsp:nvSpPr>
      <dsp:spPr>
        <a:xfrm>
          <a:off x="1577339" y="3045936"/>
          <a:ext cx="8938260" cy="1305401"/>
        </a:xfrm>
        <a:prstGeom prst="roundRect">
          <a:avLst>
            <a:gd name="adj" fmla="val 10000"/>
          </a:avLst>
        </a:prstGeom>
        <a:solidFill>
          <a:schemeClr val="accent2">
            <a:hueOff val="7085685"/>
            <a:satOff val="29413"/>
            <a:lumOff val="-62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en-US" sz="1500" kern="1200" dirty="0"/>
            <a:t>In claims data set the attributes Statement End Date, Statement Start Date, Claim Bill Date are changed to datetime. The attributes Billing Provider City, RMA_Payer: Prim Lvl III, Billing Provider State are changed to categorical data type. </a:t>
          </a:r>
        </a:p>
      </dsp:txBody>
      <dsp:txXfrm>
        <a:off x="1615573" y="3084170"/>
        <a:ext cx="7224611" cy="1228933"/>
      </dsp:txXfrm>
    </dsp:sp>
    <dsp:sp modelId="{F4FA4863-01CB-4579-A9C2-5FA0261B4545}">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8280664" y="989929"/>
        <a:ext cx="466680" cy="638504"/>
      </dsp:txXfrm>
    </dsp:sp>
    <dsp:sp modelId="{450EDC88-63E6-477E-B369-6103577A77F8}">
      <dsp:nvSpPr>
        <dsp:cNvPr id="0" name=""/>
        <dsp:cNvSpPr/>
      </dsp:nvSpPr>
      <dsp:spPr>
        <a:xfrm>
          <a:off x="8878419" y="2504195"/>
          <a:ext cx="848510" cy="848510"/>
        </a:xfrm>
        <a:prstGeom prst="downArrow">
          <a:avLst>
            <a:gd name="adj1" fmla="val 55000"/>
            <a:gd name="adj2" fmla="val 45000"/>
          </a:avLst>
        </a:prstGeom>
        <a:solidFill>
          <a:schemeClr val="accent2">
            <a:tint val="40000"/>
            <a:alpha val="90000"/>
            <a:hueOff val="7171207"/>
            <a:satOff val="6035"/>
            <a:lumOff val="36"/>
            <a:alphaOff val="0"/>
          </a:schemeClr>
        </a:solidFill>
        <a:ln w="12700" cap="flat" cmpd="sng" algn="ctr">
          <a:solidFill>
            <a:schemeClr val="accent2">
              <a:tint val="40000"/>
              <a:alpha val="90000"/>
              <a:hueOff val="7171207"/>
              <a:satOff val="6035"/>
              <a:lumOff val="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9069334" y="2504195"/>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6/1/2023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6/1/2023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3236887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43</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287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282342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956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179649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572663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066452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283693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0DA1498-92C7-4E4B-8045-C9195F453964}" type="datetimeFigureOut">
              <a:rPr lang="en-US" smtClean="0"/>
              <a:t>6/1/2023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199630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076888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172345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592472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6/1/2023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6/1/2023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0DA1498-92C7-4E4B-8045-C9195F453964}" type="datetimeFigureOut">
              <a:rPr lang="en-US" smtClean="0"/>
              <a:t>6/1/2023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6FEDF93-2BFD-41CA-ABC7-B039102F3792}"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8873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707424" y="2846444"/>
            <a:ext cx="11071123" cy="3323987"/>
          </a:xfrm>
        </p:spPr>
        <p:txBody>
          <a:bodyPr wrap="square" lIns="0" tIns="0" rIns="0" bIns="0" anchor="t">
            <a:spAutoFit/>
          </a:bodyPr>
          <a:lstStyle/>
          <a:p>
            <a:r>
              <a:rPr lang="en-US" sz="4000" b="1" dirty="0">
                <a:solidFill>
                  <a:schemeClr val="bg1"/>
                </a:solidFill>
              </a:rPr>
              <a:t>ANALYSIS OF THE EFFECT OF COVID ON THE PAYMENT OF HEALTHCARE EXPENSES AND PAYMENT PREDICTION USING MACHINE LEARNING ALGORITHMS</a:t>
            </a:r>
            <a:br>
              <a:rPr lang="en-US" sz="4000" b="1" dirty="0">
                <a:solidFill>
                  <a:schemeClr val="bg1"/>
                </a:solidFill>
              </a:rPr>
            </a:br>
            <a:br>
              <a:rPr lang="en-US" sz="4000" dirty="0">
                <a:solidFill>
                  <a:schemeClr val="bg1"/>
                </a:solidFill>
              </a:rPr>
            </a:br>
            <a:r>
              <a:rPr lang="en-US" sz="4000" dirty="0">
                <a:solidFill>
                  <a:schemeClr val="accent4"/>
                </a:solidFill>
              </a:rPr>
              <a:t>Capstone Presentation</a:t>
            </a: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19" y="2126361"/>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EDF8C7-14EB-49C6-6104-AEC422091C3D}"/>
              </a:ext>
            </a:extLst>
          </p:cNvPr>
          <p:cNvSpPr>
            <a:spLocks noGrp="1"/>
          </p:cNvSpPr>
          <p:nvPr>
            <p:ph type="title"/>
          </p:nvPr>
        </p:nvSpPr>
        <p:spPr>
          <a:xfrm>
            <a:off x="640080" y="325369"/>
            <a:ext cx="4368602" cy="1956841"/>
          </a:xfrm>
        </p:spPr>
        <p:txBody>
          <a:bodyPr anchor="b">
            <a:normAutofit/>
          </a:bodyPr>
          <a:lstStyle/>
          <a:p>
            <a:r>
              <a:rPr lang="en-US" sz="4000" dirty="0"/>
              <a:t>Data Acquisition</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C817468-69BA-F15B-D120-50723448049F}"/>
              </a:ext>
            </a:extLst>
          </p:cNvPr>
          <p:cNvSpPr>
            <a:spLocks noGrp="1"/>
          </p:cNvSpPr>
          <p:nvPr>
            <p:ph idx="1"/>
          </p:nvPr>
        </p:nvSpPr>
        <p:spPr>
          <a:xfrm>
            <a:off x="640080" y="3814915"/>
            <a:ext cx="4243589" cy="2378651"/>
          </a:xfrm>
        </p:spPr>
        <p:txBody>
          <a:bodyPr>
            <a:normAutofit/>
          </a:bodyPr>
          <a:lstStyle/>
          <a:p>
            <a:r>
              <a:rPr lang="en-US" sz="2000" dirty="0"/>
              <a:t>The data is taken from the data base in my company using a tool called VisiQuate in which I have filtered in the data based on the statement years 2018-2022</a:t>
            </a:r>
          </a:p>
        </p:txBody>
      </p:sp>
      <p:pic>
        <p:nvPicPr>
          <p:cNvPr id="18" name="Picture 17" descr="A digital stock market graph">
            <a:extLst>
              <a:ext uri="{FF2B5EF4-FFF2-40B4-BE49-F238E27FC236}">
                <a16:creationId xmlns:a16="http://schemas.microsoft.com/office/drawing/2014/main" id="{E5DB64A6-FE02-58E4-6347-47B0E961C55B}"/>
              </a:ext>
            </a:extLst>
          </p:cNvPr>
          <p:cNvPicPr>
            <a:picLocks noChangeAspect="1"/>
          </p:cNvPicPr>
          <p:nvPr/>
        </p:nvPicPr>
        <p:blipFill rotWithShape="1">
          <a:blip r:embed="rId2"/>
          <a:srcRect l="31033" r="76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00639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BB4C0-0CAD-1261-27FE-7979F7AE1966}"/>
              </a:ext>
            </a:extLst>
          </p:cNvPr>
          <p:cNvSpPr>
            <a:spLocks noGrp="1"/>
          </p:cNvSpPr>
          <p:nvPr>
            <p:ph type="title"/>
          </p:nvPr>
        </p:nvSpPr>
        <p:spPr>
          <a:xfrm>
            <a:off x="1066800" y="528796"/>
            <a:ext cx="10058400" cy="736282"/>
          </a:xfrm>
        </p:spPr>
        <p:txBody>
          <a:bodyPr>
            <a:normAutofit/>
          </a:bodyPr>
          <a:lstStyle/>
          <a:p>
            <a:r>
              <a:rPr lang="en-US" sz="4000" dirty="0">
                <a:latin typeface="Century Gothic" panose="020B0502020202020204" pitchFamily="34" charset="0"/>
              </a:rPr>
              <a:t>Attributes Used</a:t>
            </a:r>
          </a:p>
        </p:txBody>
      </p:sp>
      <p:sp>
        <p:nvSpPr>
          <p:cNvPr id="3" name="Text Placeholder 2">
            <a:extLst>
              <a:ext uri="{FF2B5EF4-FFF2-40B4-BE49-F238E27FC236}">
                <a16:creationId xmlns:a16="http://schemas.microsoft.com/office/drawing/2014/main" id="{8A26C3B9-7E2F-33C3-A971-1A2689D44A2B}"/>
              </a:ext>
            </a:extLst>
          </p:cNvPr>
          <p:cNvSpPr>
            <a:spLocks noGrp="1"/>
          </p:cNvSpPr>
          <p:nvPr>
            <p:ph type="body" idx="1"/>
          </p:nvPr>
        </p:nvSpPr>
        <p:spPr>
          <a:xfrm>
            <a:off x="6307617" y="1768793"/>
            <a:ext cx="4937760" cy="736282"/>
          </a:xfrm>
        </p:spPr>
        <p:txBody>
          <a:bodyPr/>
          <a:lstStyle/>
          <a:p>
            <a:r>
              <a:rPr lang="en-US" dirty="0"/>
              <a:t>Claims Dataset</a:t>
            </a:r>
          </a:p>
        </p:txBody>
      </p:sp>
      <p:graphicFrame>
        <p:nvGraphicFramePr>
          <p:cNvPr id="7" name="Content Placeholder 5">
            <a:extLst>
              <a:ext uri="{FF2B5EF4-FFF2-40B4-BE49-F238E27FC236}">
                <a16:creationId xmlns:a16="http://schemas.microsoft.com/office/drawing/2014/main" id="{D0432B39-B6A9-3210-D296-6DC3E500130D}"/>
              </a:ext>
            </a:extLst>
          </p:cNvPr>
          <p:cNvGraphicFramePr>
            <a:graphicFrameLocks noGrp="1"/>
          </p:cNvGraphicFramePr>
          <p:nvPr>
            <p:ph sz="half" idx="2"/>
            <p:extLst>
              <p:ext uri="{D42A27DB-BD31-4B8C-83A1-F6EECF244321}">
                <p14:modId xmlns:p14="http://schemas.microsoft.com/office/powerpoint/2010/main" val="2127055900"/>
              </p:ext>
            </p:extLst>
          </p:nvPr>
        </p:nvGraphicFramePr>
        <p:xfrm>
          <a:off x="836612"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FEF5205D-60F5-BDA9-989D-AE0027195DC6}"/>
              </a:ext>
            </a:extLst>
          </p:cNvPr>
          <p:cNvSpPr>
            <a:spLocks noGrp="1"/>
          </p:cNvSpPr>
          <p:nvPr>
            <p:ph type="body" sz="quarter" idx="3"/>
          </p:nvPr>
        </p:nvSpPr>
        <p:spPr>
          <a:xfrm>
            <a:off x="946625" y="1768793"/>
            <a:ext cx="4937760" cy="736282"/>
          </a:xfrm>
        </p:spPr>
        <p:txBody>
          <a:bodyPr/>
          <a:lstStyle/>
          <a:p>
            <a:r>
              <a:rPr lang="en-US" dirty="0"/>
              <a:t>Remits Dataset</a:t>
            </a:r>
          </a:p>
        </p:txBody>
      </p:sp>
      <p:graphicFrame>
        <p:nvGraphicFramePr>
          <p:cNvPr id="8" name="Content Placeholder 5">
            <a:extLst>
              <a:ext uri="{FF2B5EF4-FFF2-40B4-BE49-F238E27FC236}">
                <a16:creationId xmlns:a16="http://schemas.microsoft.com/office/drawing/2014/main" id="{DE58C4AF-5F72-8086-5195-1D6D7142DAA9}"/>
              </a:ext>
            </a:extLst>
          </p:cNvPr>
          <p:cNvGraphicFramePr>
            <a:graphicFrameLocks noGrp="1"/>
          </p:cNvGraphicFramePr>
          <p:nvPr>
            <p:ph sz="quarter" idx="4"/>
            <p:extLst>
              <p:ext uri="{D42A27DB-BD31-4B8C-83A1-F6EECF244321}">
                <p14:modId xmlns:p14="http://schemas.microsoft.com/office/powerpoint/2010/main" val="3416196722"/>
              </p:ext>
            </p:extLst>
          </p:nvPr>
        </p:nvGraphicFramePr>
        <p:xfrm>
          <a:off x="6218238" y="2582863"/>
          <a:ext cx="4937125" cy="3378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24428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2" name="Picture 3">
            <a:extLst>
              <a:ext uri="{FF2B5EF4-FFF2-40B4-BE49-F238E27FC236}">
                <a16:creationId xmlns:a16="http://schemas.microsoft.com/office/drawing/2014/main" id="{7F09DD9F-37E7-6D7D-2904-867FB845AB31}"/>
              </a:ext>
            </a:extLst>
          </p:cNvPr>
          <p:cNvPicPr>
            <a:picLocks noChangeAspect="1"/>
          </p:cNvPicPr>
          <p:nvPr/>
        </p:nvPicPr>
        <p:blipFill rotWithShape="1">
          <a:blip r:embed="rId2">
            <a:alphaModFix amt="60000"/>
          </a:blip>
          <a:srcRect t="6735" b="5716"/>
          <a:stretch/>
        </p:blipFill>
        <p:spPr>
          <a:xfrm>
            <a:off x="-1" y="10"/>
            <a:ext cx="12192001" cy="6857990"/>
          </a:xfrm>
          <a:prstGeom prst="rect">
            <a:avLst/>
          </a:prstGeom>
        </p:spPr>
      </p:pic>
      <p:sp>
        <p:nvSpPr>
          <p:cNvPr id="2" name="Title 1">
            <a:extLst>
              <a:ext uri="{FF2B5EF4-FFF2-40B4-BE49-F238E27FC236}">
                <a16:creationId xmlns:a16="http://schemas.microsoft.com/office/drawing/2014/main" id="{05CB86EE-3199-8BA9-2C17-78DD5F75087E}"/>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dirty="0">
                <a:solidFill>
                  <a:srgbClr val="FFFFFF"/>
                </a:solidFill>
              </a:rPr>
              <a:t>Exploratory Data Analysis</a:t>
            </a:r>
          </a:p>
        </p:txBody>
      </p:sp>
    </p:spTree>
    <p:extLst>
      <p:ext uri="{BB962C8B-B14F-4D97-AF65-F5344CB8AC3E}">
        <p14:creationId xmlns:p14="http://schemas.microsoft.com/office/powerpoint/2010/main" val="19923364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5" name="Picture 58">
            <a:extLst>
              <a:ext uri="{FF2B5EF4-FFF2-40B4-BE49-F238E27FC236}">
                <a16:creationId xmlns:a16="http://schemas.microsoft.com/office/drawing/2014/main" id="{0E7F1966-8A87-921C-A5FE-4BDB2F35F4FC}"/>
              </a:ext>
            </a:extLst>
          </p:cNvPr>
          <p:cNvPicPr>
            <a:picLocks noChangeAspect="1"/>
          </p:cNvPicPr>
          <p:nvPr/>
        </p:nvPicPr>
        <p:blipFill rotWithShape="1">
          <a:blip r:embed="rId2"/>
          <a:srcRect t="629" b="15102"/>
          <a:stretch/>
        </p:blipFill>
        <p:spPr>
          <a:xfrm>
            <a:off x="20" y="10"/>
            <a:ext cx="12191980" cy="6857990"/>
          </a:xfrm>
          <a:prstGeom prst="rect">
            <a:avLst/>
          </a:prstGeom>
        </p:spPr>
      </p:pic>
      <p:sp>
        <p:nvSpPr>
          <p:cNvPr id="66" name="Rectangle 62">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0040EB-04F8-F9E6-E4AB-805AF4DB38B2}"/>
              </a:ext>
            </a:extLst>
          </p:cNvPr>
          <p:cNvSpPr>
            <a:spLocks noGrp="1"/>
          </p:cNvSpPr>
          <p:nvPr>
            <p:ph type="title"/>
          </p:nvPr>
        </p:nvSpPr>
        <p:spPr>
          <a:xfrm>
            <a:off x="838200" y="365125"/>
            <a:ext cx="10515600" cy="1325563"/>
          </a:xfrm>
        </p:spPr>
        <p:txBody>
          <a:bodyPr>
            <a:normAutofit/>
          </a:bodyPr>
          <a:lstStyle/>
          <a:p>
            <a:r>
              <a:rPr lang="en-US" sz="4000" dirty="0"/>
              <a:t>Data Cleaning</a:t>
            </a:r>
          </a:p>
        </p:txBody>
      </p:sp>
      <p:graphicFrame>
        <p:nvGraphicFramePr>
          <p:cNvPr id="19" name="Content Placeholder 2">
            <a:extLst>
              <a:ext uri="{FF2B5EF4-FFF2-40B4-BE49-F238E27FC236}">
                <a16:creationId xmlns:a16="http://schemas.microsoft.com/office/drawing/2014/main" id="{89B49B23-310C-9CA0-DB40-9DC0CFFAE7AD}"/>
              </a:ext>
            </a:extLst>
          </p:cNvPr>
          <p:cNvGraphicFramePr>
            <a:graphicFrameLocks noGrp="1"/>
          </p:cNvGraphicFramePr>
          <p:nvPr>
            <p:ph idx="1"/>
            <p:extLst>
              <p:ext uri="{D42A27DB-BD31-4B8C-83A1-F6EECF244321}">
                <p14:modId xmlns:p14="http://schemas.microsoft.com/office/powerpoint/2010/main" val="20910286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702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1DAC3F-5A93-0B48-3D43-692C68D3C7FA}"/>
              </a:ext>
            </a:extLst>
          </p:cNvPr>
          <p:cNvSpPr>
            <a:spLocks noGrp="1"/>
          </p:cNvSpPr>
          <p:nvPr>
            <p:ph type="title"/>
          </p:nvPr>
        </p:nvSpPr>
        <p:spPr>
          <a:xfrm>
            <a:off x="5297762" y="329184"/>
            <a:ext cx="6251110" cy="1783080"/>
          </a:xfrm>
        </p:spPr>
        <p:txBody>
          <a:bodyPr anchor="b">
            <a:normAutofit/>
          </a:bodyPr>
          <a:lstStyle/>
          <a:p>
            <a:r>
              <a:rPr lang="en-US" sz="4000" dirty="0"/>
              <a:t>Descriptive Statistics</a:t>
            </a:r>
          </a:p>
        </p:txBody>
      </p:sp>
      <p:pic>
        <p:nvPicPr>
          <p:cNvPr id="29" name="Picture 18" descr="Orange and blue numbers and graphs">
            <a:extLst>
              <a:ext uri="{FF2B5EF4-FFF2-40B4-BE49-F238E27FC236}">
                <a16:creationId xmlns:a16="http://schemas.microsoft.com/office/drawing/2014/main" id="{C5537569-9110-C801-6BE4-B2D4DF3FF229}"/>
              </a:ext>
            </a:extLst>
          </p:cNvPr>
          <p:cNvPicPr>
            <a:picLocks noChangeAspect="1"/>
          </p:cNvPicPr>
          <p:nvPr/>
        </p:nvPicPr>
        <p:blipFill rotWithShape="1">
          <a:blip r:embed="rId2"/>
          <a:srcRect l="24632" r="337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9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706430-A9B3-38FD-557D-7F76504E077D}"/>
              </a:ext>
            </a:extLst>
          </p:cNvPr>
          <p:cNvSpPr>
            <a:spLocks noGrp="1"/>
          </p:cNvSpPr>
          <p:nvPr>
            <p:ph idx="1"/>
          </p:nvPr>
        </p:nvSpPr>
        <p:spPr>
          <a:xfrm>
            <a:off x="5297762" y="2528596"/>
            <a:ext cx="6251110" cy="3844958"/>
          </a:xfrm>
        </p:spPr>
        <p:txBody>
          <a:bodyPr>
            <a:normAutofit fontScale="92500" lnSpcReduction="20000"/>
          </a:bodyPr>
          <a:lstStyle/>
          <a:p>
            <a:r>
              <a:rPr lang="en-US" sz="2200" dirty="0"/>
              <a:t>The Descriptive statistics such as count mean, standard deviation, minimum value, maximum value, inter quartiles are calculated for the numerical attributes in both the remits (Statement End FY, Initial Denial Remit Count, Total Denied Remit Count, Final Denials Remit Count)  and claims dataset (Statement End FY, Claim Count).</a:t>
            </a:r>
          </a:p>
          <a:p>
            <a:r>
              <a:rPr lang="en-US" sz="2200" dirty="0"/>
              <a:t>There are 516964 total records in the remits dataset, where initially 34 remits are denied at maximum and 28 the final denial remit count. However, most of the claim counts are received after the third quartile (75%). The maximum total remits count is 55. The maximum number of days needed to complete the payment of claims is 8172. The results are tabulate in Table 1. The maximum number of claims received from insurance companies is 52 claims in the claims data set. </a:t>
            </a:r>
          </a:p>
          <a:p>
            <a:pPr marL="0" indent="0">
              <a:buNone/>
            </a:pPr>
            <a:endParaRPr lang="en-US" sz="2200" dirty="0"/>
          </a:p>
        </p:txBody>
      </p:sp>
    </p:spTree>
    <p:extLst>
      <p:ext uri="{BB962C8B-B14F-4D97-AF65-F5344CB8AC3E}">
        <p14:creationId xmlns:p14="http://schemas.microsoft.com/office/powerpoint/2010/main" val="3498148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4EB2-1370-0D05-2EA7-8DA9CA8BA2DC}"/>
              </a:ext>
            </a:extLst>
          </p:cNvPr>
          <p:cNvSpPr>
            <a:spLocks noGrp="1"/>
          </p:cNvSpPr>
          <p:nvPr>
            <p:ph type="title"/>
          </p:nvPr>
        </p:nvSpPr>
        <p:spPr>
          <a:xfrm>
            <a:off x="481014" y="327025"/>
            <a:ext cx="5167311" cy="1946274"/>
          </a:xfrm>
        </p:spPr>
        <p:txBody>
          <a:bodyPr anchor="b">
            <a:normAutofit/>
          </a:bodyPr>
          <a:lstStyle/>
          <a:p>
            <a:r>
              <a:rPr lang="en-US" sz="4000" dirty="0"/>
              <a:t>Data Visualization</a:t>
            </a:r>
          </a:p>
        </p:txBody>
      </p:sp>
      <p:sp>
        <p:nvSpPr>
          <p:cNvPr id="3" name="Content Placeholder 2">
            <a:extLst>
              <a:ext uri="{FF2B5EF4-FFF2-40B4-BE49-F238E27FC236}">
                <a16:creationId xmlns:a16="http://schemas.microsoft.com/office/drawing/2014/main" id="{E9056068-4E3D-2310-02A7-D975873D226D}"/>
              </a:ext>
            </a:extLst>
          </p:cNvPr>
          <p:cNvSpPr>
            <a:spLocks noGrp="1"/>
          </p:cNvSpPr>
          <p:nvPr>
            <p:ph idx="1"/>
          </p:nvPr>
        </p:nvSpPr>
        <p:spPr>
          <a:xfrm>
            <a:off x="481014" y="2614613"/>
            <a:ext cx="5167311" cy="3590925"/>
          </a:xfrm>
        </p:spPr>
        <p:txBody>
          <a:bodyPr>
            <a:normAutofit/>
          </a:bodyPr>
          <a:lstStyle/>
          <a:p>
            <a:r>
              <a:rPr lang="en-US" sz="2000" kern="100" dirty="0">
                <a:effectLst/>
                <a:latin typeface="Segoe UI Light" panose="020B0502040204020203" pitchFamily="34" charset="0"/>
                <a:ea typeface="Calibri" panose="020F0502020204030204" pitchFamily="34" charset="0"/>
                <a:cs typeface="Segoe UI Light" panose="020B0502040204020203" pitchFamily="34" charset="0"/>
              </a:rPr>
              <a:t>The visualizations namely scatter plots, heatmaps, stacked bar charts, and bar charts on both the datasets i.e., Claims and remits datasets. The data visualization charts has revealed interactions between RMA_Payer: Prim Lvl III and Claim Status Category, as well as RMA_Payer: Prim Lvl III and Billing Provider State. Scatter plots revealed the extent linearity between the numerical variables, and heatmaps have revealed the extent of correlation.</a:t>
            </a:r>
          </a:p>
          <a:p>
            <a:endParaRPr lang="en-US" sz="1800" dirty="0"/>
          </a:p>
        </p:txBody>
      </p:sp>
      <p:pic>
        <p:nvPicPr>
          <p:cNvPr id="15" name="Picture 4" descr="Graph">
            <a:extLst>
              <a:ext uri="{FF2B5EF4-FFF2-40B4-BE49-F238E27FC236}">
                <a16:creationId xmlns:a16="http://schemas.microsoft.com/office/drawing/2014/main" id="{E29FD4DF-B7B9-1108-89F0-40614BAE94D9}"/>
              </a:ext>
            </a:extLst>
          </p:cNvPr>
          <p:cNvPicPr>
            <a:picLocks noChangeAspect="1"/>
          </p:cNvPicPr>
          <p:nvPr/>
        </p:nvPicPr>
        <p:blipFill rotWithShape="1">
          <a:blip r:embed="rId2"/>
          <a:srcRect l="12943" r="28076" b="1"/>
          <a:stretch/>
        </p:blipFill>
        <p:spPr>
          <a:xfrm>
            <a:off x="5721536" y="1"/>
            <a:ext cx="6470464" cy="6856412"/>
          </a:xfrm>
          <a:custGeom>
            <a:avLst/>
            <a:gdLst/>
            <a:ahLst/>
            <a:cxnLst/>
            <a:rect l="l" t="t" r="r" b="b"/>
            <a:pathLst>
              <a:path w="6470464" h="6856412">
                <a:moveTo>
                  <a:pt x="0" y="0"/>
                </a:moveTo>
                <a:lnTo>
                  <a:pt x="6470464" y="0"/>
                </a:lnTo>
                <a:lnTo>
                  <a:pt x="6470464" y="6856412"/>
                </a:lnTo>
                <a:lnTo>
                  <a:pt x="753" y="6856412"/>
                </a:lnTo>
                <a:lnTo>
                  <a:pt x="83736" y="6682434"/>
                </a:lnTo>
                <a:cubicBezTo>
                  <a:pt x="534353" y="5654674"/>
                  <a:pt x="777103" y="4561946"/>
                  <a:pt x="777103" y="3428997"/>
                </a:cubicBezTo>
                <a:cubicBezTo>
                  <a:pt x="777103" y="2296047"/>
                  <a:pt x="534353" y="1203318"/>
                  <a:pt x="83736" y="175558"/>
                </a:cubicBezTo>
                <a:close/>
              </a:path>
            </a:pathLst>
          </a:custGeom>
        </p:spPr>
      </p:pic>
    </p:spTree>
    <p:extLst>
      <p:ext uri="{BB962C8B-B14F-4D97-AF65-F5344CB8AC3E}">
        <p14:creationId xmlns:p14="http://schemas.microsoft.com/office/powerpoint/2010/main" val="2532511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hart&#10;&#10;Description automatically generated">
            <a:extLst>
              <a:ext uri="{FF2B5EF4-FFF2-40B4-BE49-F238E27FC236}">
                <a16:creationId xmlns:a16="http://schemas.microsoft.com/office/drawing/2014/main" id="{FE9EEA19-6110-DD14-9854-28631D0A1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314924"/>
            <a:ext cx="4959477" cy="4761433"/>
          </a:xfrm>
          <a:prstGeom prst="rect">
            <a:avLst/>
          </a:prstGeom>
        </p:spPr>
      </p:pic>
      <p:cxnSp>
        <p:nvCxnSpPr>
          <p:cNvPr id="19"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Chart, box and whisker chart&#10;&#10;Description automatically generated">
            <a:extLst>
              <a:ext uri="{FF2B5EF4-FFF2-40B4-BE49-F238E27FC236}">
                <a16:creationId xmlns:a16="http://schemas.microsoft.com/office/drawing/2014/main" id="{9366CD7B-A109-0A5F-2F5D-FC3C20D20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971" y="1084796"/>
            <a:ext cx="4991561" cy="4991561"/>
          </a:xfrm>
          <a:prstGeom prst="rect">
            <a:avLst/>
          </a:prstGeom>
        </p:spPr>
      </p:pic>
      <p:sp>
        <p:nvSpPr>
          <p:cNvPr id="8" name="TextBox 7">
            <a:extLst>
              <a:ext uri="{FF2B5EF4-FFF2-40B4-BE49-F238E27FC236}">
                <a16:creationId xmlns:a16="http://schemas.microsoft.com/office/drawing/2014/main" id="{E10BFF8B-60D6-0CDE-DE69-B030299DFAC6}"/>
              </a:ext>
            </a:extLst>
          </p:cNvPr>
          <p:cNvSpPr txBox="1"/>
          <p:nvPr/>
        </p:nvSpPr>
        <p:spPr>
          <a:xfrm>
            <a:off x="1893908" y="6063530"/>
            <a:ext cx="3875491" cy="369332"/>
          </a:xfrm>
          <a:prstGeom prst="rect">
            <a:avLst/>
          </a:prstGeom>
          <a:noFill/>
        </p:spPr>
        <p:txBody>
          <a:bodyPr wrap="square" rtlCol="0">
            <a:spAutoFit/>
          </a:bodyPr>
          <a:lstStyle/>
          <a:p>
            <a:r>
              <a:rPr lang="en-US" dirty="0"/>
              <a:t>Remits Data Set</a:t>
            </a:r>
          </a:p>
        </p:txBody>
      </p:sp>
      <p:sp>
        <p:nvSpPr>
          <p:cNvPr id="9" name="TextBox 8">
            <a:extLst>
              <a:ext uri="{FF2B5EF4-FFF2-40B4-BE49-F238E27FC236}">
                <a16:creationId xmlns:a16="http://schemas.microsoft.com/office/drawing/2014/main" id="{A260ACB4-0A4F-1B80-1D07-89DB12F44256}"/>
              </a:ext>
            </a:extLst>
          </p:cNvPr>
          <p:cNvSpPr txBox="1"/>
          <p:nvPr/>
        </p:nvSpPr>
        <p:spPr>
          <a:xfrm>
            <a:off x="8150053" y="6076542"/>
            <a:ext cx="3875491" cy="369332"/>
          </a:xfrm>
          <a:prstGeom prst="rect">
            <a:avLst/>
          </a:prstGeom>
          <a:noFill/>
        </p:spPr>
        <p:txBody>
          <a:bodyPr wrap="square" rtlCol="0">
            <a:spAutoFit/>
          </a:bodyPr>
          <a:lstStyle/>
          <a:p>
            <a:r>
              <a:rPr lang="en-US" dirty="0"/>
              <a:t>Claims Data Set</a:t>
            </a:r>
          </a:p>
        </p:txBody>
      </p:sp>
      <p:sp>
        <p:nvSpPr>
          <p:cNvPr id="10" name="Title 1">
            <a:extLst>
              <a:ext uri="{FF2B5EF4-FFF2-40B4-BE49-F238E27FC236}">
                <a16:creationId xmlns:a16="http://schemas.microsoft.com/office/drawing/2014/main" id="{1198E65E-7330-A9C9-E331-B42A1423726A}"/>
              </a:ext>
            </a:extLst>
          </p:cNvPr>
          <p:cNvSpPr txBox="1">
            <a:spLocks/>
          </p:cNvSpPr>
          <p:nvPr/>
        </p:nvSpPr>
        <p:spPr>
          <a:xfrm>
            <a:off x="2174157" y="592255"/>
            <a:ext cx="7618856" cy="682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58368"/>
            <a:r>
              <a:rPr lang="en-US" sz="4000" dirty="0"/>
              <a:t>Scatter Plots</a:t>
            </a:r>
          </a:p>
        </p:txBody>
      </p:sp>
    </p:spTree>
    <p:extLst>
      <p:ext uri="{BB962C8B-B14F-4D97-AF65-F5344CB8AC3E}">
        <p14:creationId xmlns:p14="http://schemas.microsoft.com/office/powerpoint/2010/main" val="3587423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C3849E-5BDA-C914-723A-B546DBABFD4F}"/>
              </a:ext>
            </a:extLst>
          </p:cNvPr>
          <p:cNvSpPr>
            <a:spLocks noGrp="1"/>
          </p:cNvSpPr>
          <p:nvPr>
            <p:ph type="title"/>
          </p:nvPr>
        </p:nvSpPr>
        <p:spPr>
          <a:xfrm>
            <a:off x="549198" y="5511748"/>
            <a:ext cx="10909640" cy="1065836"/>
          </a:xfrm>
        </p:spPr>
        <p:txBody>
          <a:bodyPr vert="horz" lIns="91440" tIns="45720" rIns="91440" bIns="45720" rtlCol="0" anchor="ctr">
            <a:normAutofit/>
          </a:bodyPr>
          <a:lstStyle/>
          <a:p>
            <a:pPr algn="ctr"/>
            <a:r>
              <a:rPr lang="en-US" sz="4000" dirty="0"/>
              <a:t>Correlation Plots</a:t>
            </a:r>
          </a:p>
        </p:txBody>
      </p:sp>
      <p:pic>
        <p:nvPicPr>
          <p:cNvPr id="6" name="Picture 5" descr="A picture containing chart&#10;&#10;Description automatically generated">
            <a:extLst>
              <a:ext uri="{FF2B5EF4-FFF2-40B4-BE49-F238E27FC236}">
                <a16:creationId xmlns:a16="http://schemas.microsoft.com/office/drawing/2014/main" id="{DB0FF18D-0480-FB6F-CDAE-B238F1B85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910" y="320040"/>
            <a:ext cx="4542675" cy="3895344"/>
          </a:xfrm>
          <a:prstGeom prst="rect">
            <a:avLst/>
          </a:prstGeom>
        </p:spPr>
      </p:pic>
      <p:pic>
        <p:nvPicPr>
          <p:cNvPr id="4" name="Picture 3" descr="Shape, square&#10;&#10;Description automatically generated">
            <a:extLst>
              <a:ext uri="{FF2B5EF4-FFF2-40B4-BE49-F238E27FC236}">
                <a16:creationId xmlns:a16="http://schemas.microsoft.com/office/drawing/2014/main" id="{2AC034BA-807A-9D8C-7955-54036DF4C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569" y="320040"/>
            <a:ext cx="4794269" cy="3895344"/>
          </a:xfrm>
          <a:prstGeom prst="rect">
            <a:avLst/>
          </a:prstGeom>
        </p:spPr>
      </p:pic>
      <p:sp>
        <p:nvSpPr>
          <p:cNvPr id="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EFDE40E-250B-6F45-4C3A-971EF4F489CB}"/>
              </a:ext>
            </a:extLst>
          </p:cNvPr>
          <p:cNvSpPr txBox="1"/>
          <p:nvPr/>
        </p:nvSpPr>
        <p:spPr>
          <a:xfrm>
            <a:off x="1819275" y="4429125"/>
            <a:ext cx="3476625" cy="369332"/>
          </a:xfrm>
          <a:prstGeom prst="rect">
            <a:avLst/>
          </a:prstGeom>
          <a:noFill/>
        </p:spPr>
        <p:txBody>
          <a:bodyPr wrap="square" rtlCol="0">
            <a:spAutoFit/>
          </a:bodyPr>
          <a:lstStyle/>
          <a:p>
            <a:r>
              <a:rPr lang="en-US" dirty="0"/>
              <a:t>Remits Data</a:t>
            </a:r>
          </a:p>
        </p:txBody>
      </p:sp>
      <p:sp>
        <p:nvSpPr>
          <p:cNvPr id="8" name="TextBox 7">
            <a:extLst>
              <a:ext uri="{FF2B5EF4-FFF2-40B4-BE49-F238E27FC236}">
                <a16:creationId xmlns:a16="http://schemas.microsoft.com/office/drawing/2014/main" id="{E7684BE0-B76A-1CCA-801F-DABCB8AA3876}"/>
              </a:ext>
            </a:extLst>
          </p:cNvPr>
          <p:cNvSpPr txBox="1"/>
          <p:nvPr/>
        </p:nvSpPr>
        <p:spPr>
          <a:xfrm>
            <a:off x="7982213" y="4429125"/>
            <a:ext cx="3476625" cy="369332"/>
          </a:xfrm>
          <a:prstGeom prst="rect">
            <a:avLst/>
          </a:prstGeom>
          <a:noFill/>
        </p:spPr>
        <p:txBody>
          <a:bodyPr wrap="square" rtlCol="0">
            <a:spAutoFit/>
          </a:bodyPr>
          <a:lstStyle/>
          <a:p>
            <a:r>
              <a:rPr lang="en-US" dirty="0"/>
              <a:t>Claims Data</a:t>
            </a:r>
          </a:p>
        </p:txBody>
      </p:sp>
    </p:spTree>
    <p:extLst>
      <p:ext uri="{BB962C8B-B14F-4D97-AF65-F5344CB8AC3E}">
        <p14:creationId xmlns:p14="http://schemas.microsoft.com/office/powerpoint/2010/main" val="1720905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989E31-FA11-8CAB-D21B-9E386A7F17B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000" dirty="0"/>
              <a:t>Stacked Bar Charts for Remits Data</a:t>
            </a:r>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hart, bar chart&#10;&#10;Description automatically generated">
            <a:extLst>
              <a:ext uri="{FF2B5EF4-FFF2-40B4-BE49-F238E27FC236}">
                <a16:creationId xmlns:a16="http://schemas.microsoft.com/office/drawing/2014/main" id="{E2176200-EDF4-33F1-5256-354496820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00" y="2642616"/>
            <a:ext cx="4973495" cy="3605784"/>
          </a:xfrm>
          <a:prstGeom prst="rect">
            <a:avLst/>
          </a:prstGeom>
        </p:spPr>
      </p:pic>
      <p:pic>
        <p:nvPicPr>
          <p:cNvPr id="10" name="Picture 9" descr="Chart, bar chart&#10;&#10;Description automatically generated">
            <a:extLst>
              <a:ext uri="{FF2B5EF4-FFF2-40B4-BE49-F238E27FC236}">
                <a16:creationId xmlns:a16="http://schemas.microsoft.com/office/drawing/2014/main" id="{C366E1B9-7679-5158-CD00-7EDE28737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352" y="2642616"/>
            <a:ext cx="4990704" cy="3605784"/>
          </a:xfrm>
          <a:prstGeom prst="rect">
            <a:avLst/>
          </a:prstGeom>
        </p:spPr>
      </p:pic>
    </p:spTree>
    <p:extLst>
      <p:ext uri="{BB962C8B-B14F-4D97-AF65-F5344CB8AC3E}">
        <p14:creationId xmlns:p14="http://schemas.microsoft.com/office/powerpoint/2010/main" val="731937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DB65F6E1-6EAA-B6E0-08D7-42E23703013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000" dirty="0"/>
              <a:t>Stacked Charts for Claims Data</a:t>
            </a:r>
          </a:p>
        </p:txBody>
      </p:sp>
      <p:sp>
        <p:nvSpPr>
          <p:cNvPr id="1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hart, bar chart&#10;&#10;Description automatically generated">
            <a:extLst>
              <a:ext uri="{FF2B5EF4-FFF2-40B4-BE49-F238E27FC236}">
                <a16:creationId xmlns:a16="http://schemas.microsoft.com/office/drawing/2014/main" id="{E49E7408-9185-16C1-0CAE-987C247A6F01}"/>
              </a:ext>
            </a:extLst>
          </p:cNvPr>
          <p:cNvPicPr>
            <a:picLocks noChangeAspect="1"/>
          </p:cNvPicPr>
          <p:nvPr/>
        </p:nvPicPr>
        <p:blipFill rotWithShape="1">
          <a:blip r:embed="rId2">
            <a:extLst>
              <a:ext uri="{28A0092B-C50C-407E-A947-70E740481C1C}">
                <a14:useLocalDpi xmlns:a14="http://schemas.microsoft.com/office/drawing/2010/main" val="0"/>
              </a:ext>
            </a:extLst>
          </a:blip>
          <a:srcRect t="3583" b="2596"/>
          <a:stretch/>
        </p:blipFill>
        <p:spPr>
          <a:xfrm>
            <a:off x="512786" y="2642616"/>
            <a:ext cx="5228924" cy="3605784"/>
          </a:xfrm>
          <a:prstGeom prst="rect">
            <a:avLst/>
          </a:prstGeom>
        </p:spPr>
      </p:pic>
      <p:pic>
        <p:nvPicPr>
          <p:cNvPr id="3" name="Picture 2" descr="Chart, histogram&#10;&#10;Description automatically generated">
            <a:extLst>
              <a:ext uri="{FF2B5EF4-FFF2-40B4-BE49-F238E27FC236}">
                <a16:creationId xmlns:a16="http://schemas.microsoft.com/office/drawing/2014/main" id="{E94BC618-FF69-10F9-E676-89B67C6EA585}"/>
              </a:ext>
            </a:extLst>
          </p:cNvPr>
          <p:cNvPicPr>
            <a:picLocks noChangeAspect="1"/>
          </p:cNvPicPr>
          <p:nvPr/>
        </p:nvPicPr>
        <p:blipFill rotWithShape="1">
          <a:blip r:embed="rId3">
            <a:extLst>
              <a:ext uri="{28A0092B-C50C-407E-A947-70E740481C1C}">
                <a14:useLocalDpi xmlns:a14="http://schemas.microsoft.com/office/drawing/2010/main" val="0"/>
              </a:ext>
            </a:extLst>
          </a:blip>
          <a:srcRect t="259"/>
          <a:stretch/>
        </p:blipFill>
        <p:spPr>
          <a:xfrm>
            <a:off x="6403509" y="2642616"/>
            <a:ext cx="5316390" cy="3605784"/>
          </a:xfrm>
          <a:prstGeom prst="rect">
            <a:avLst/>
          </a:prstGeom>
        </p:spPr>
      </p:pic>
    </p:spTree>
    <p:extLst>
      <p:ext uri="{BB962C8B-B14F-4D97-AF65-F5344CB8AC3E}">
        <p14:creationId xmlns:p14="http://schemas.microsoft.com/office/powerpoint/2010/main" val="348599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437677-5BF8-F8AE-5771-4F4B6F3B4130}"/>
              </a:ext>
            </a:extLst>
          </p:cNvPr>
          <p:cNvSpPr>
            <a:spLocks noGrp="1"/>
          </p:cNvSpPr>
          <p:nvPr>
            <p:ph type="title"/>
          </p:nvPr>
        </p:nvSpPr>
        <p:spPr>
          <a:xfrm>
            <a:off x="1043631" y="809898"/>
            <a:ext cx="9942716" cy="1554480"/>
          </a:xfrm>
        </p:spPr>
        <p:txBody>
          <a:bodyPr anchor="ctr">
            <a:normAutofit/>
          </a:bodyPr>
          <a:lstStyle/>
          <a:p>
            <a:r>
              <a:rPr lang="en-US" sz="4000" dirty="0"/>
              <a:t>Introduction</a:t>
            </a:r>
          </a:p>
        </p:txBody>
      </p:sp>
      <p:sp>
        <p:nvSpPr>
          <p:cNvPr id="3" name="Content Placeholder 2">
            <a:extLst>
              <a:ext uri="{FF2B5EF4-FFF2-40B4-BE49-F238E27FC236}">
                <a16:creationId xmlns:a16="http://schemas.microsoft.com/office/drawing/2014/main" id="{E5253B24-48A8-84DD-7675-A40ADBCE8EC1}"/>
              </a:ext>
            </a:extLst>
          </p:cNvPr>
          <p:cNvSpPr>
            <a:spLocks noGrp="1"/>
          </p:cNvSpPr>
          <p:nvPr>
            <p:ph idx="1"/>
          </p:nvPr>
        </p:nvSpPr>
        <p:spPr>
          <a:xfrm>
            <a:off x="1045028" y="2508070"/>
            <a:ext cx="9941319" cy="3634110"/>
          </a:xfrm>
        </p:spPr>
        <p:txBody>
          <a:bodyPr anchor="ctr">
            <a:noAutofit/>
          </a:bodyPr>
          <a:lstStyle/>
          <a:p>
            <a:r>
              <a:rPr lang="en-US" sz="2000" dirty="0">
                <a:effectLst/>
                <a:ea typeface="Calibri" panose="020F0502020204030204" pitchFamily="34" charset="0"/>
              </a:rPr>
              <a:t>The COVID-19 pandemic has had a significant impact on healthcare systems worldwide, with many countries experiencing a surge in demand for healthcare services and an increase in healthcare expenses [1]. </a:t>
            </a:r>
          </a:p>
          <a:p>
            <a:r>
              <a:rPr lang="en-US" sz="2000" dirty="0">
                <a:effectLst/>
                <a:ea typeface="Calibri" panose="020F0502020204030204" pitchFamily="34" charset="0"/>
              </a:rPr>
              <a:t>As the pandemic majorly continued till 2022, healthcare providers and policymakers are still faced with the challenge of managing healthcare costs while ensuring access to high-quality care for all patients.</a:t>
            </a:r>
          </a:p>
          <a:p>
            <a:r>
              <a:rPr lang="en-US" sz="2000" dirty="0">
                <a:effectLst/>
                <a:ea typeface="Calibri" panose="020F0502020204030204" pitchFamily="34" charset="0"/>
              </a:rPr>
              <a:t> In this context, the use of machine learning algorithms for payment prediction has gained increasing attention. </a:t>
            </a:r>
          </a:p>
          <a:p>
            <a:r>
              <a:rPr lang="en-US" sz="2000" dirty="0">
                <a:effectLst/>
                <a:ea typeface="Calibri" panose="020F0502020204030204" pitchFamily="34" charset="0"/>
              </a:rPr>
              <a:t>Machine learning algorithms offer the potential to improve the accuracy of payment prediction, thereby improving cost-effectiveness and managing healthcare costs [2]. </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624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230F15-0D1D-1AC3-E8C9-10AB26D01797}"/>
              </a:ext>
            </a:extLst>
          </p:cNvPr>
          <p:cNvSpPr>
            <a:spLocks noGrp="1"/>
          </p:cNvSpPr>
          <p:nvPr>
            <p:ph type="title"/>
          </p:nvPr>
        </p:nvSpPr>
        <p:spPr>
          <a:xfrm>
            <a:off x="838200" y="1743075"/>
            <a:ext cx="10515600" cy="3667125"/>
          </a:xfrm>
        </p:spPr>
        <p:txBody>
          <a:bodyPr anchor="ctr">
            <a:normAutofit/>
          </a:bodyPr>
          <a:lstStyle/>
          <a:p>
            <a:pPr marL="0" marR="0" indent="457200">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While visualizing the remits dataset, it is seen that most of the records in the data set are Medicaid payers and very few are from self-pay. From the scatter plots it is found that there is no linearity between the number of days needed for the payment and the denial remit count, and there is a correlation between the denial remit count. From the correlation plots here is a slight correlation between year and initial denial remit count. From the stacked bar plot, it is observed that most of the Medicare payments are processed i.e., the claims are retrieved. Among all the payers, Medicaid insurances are the most denied ones. Among all the payers the commercial payers had more claims which are reversed. None or very few claims are forwarded to other payers among all types of payers. It is also found that most of the processed claims are in the year 2021 and the least are in 2018. Most of the claims are denied in the year 2021, and very few claims are denied in 2018.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In the claims dataset, medicare had more records and less self-pay. From scatter plots it is observed that there is no linearity between the claim count and year. From the stacked bar charts, among all other states, Florida has the most records in all the payer types and among those Medicare has the most records. Other states having the most records in all payers is Texas and Tennessee. It is also observed that most of the payers had a count below 10 claims. Moreover, from heatmaps it is clear that there is no correlation between the claim count and year.</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500" dirty="0"/>
          </a:p>
        </p:txBody>
      </p:sp>
      <p:sp>
        <p:nvSpPr>
          <p:cNvPr id="4" name="TextBox 3">
            <a:extLst>
              <a:ext uri="{FF2B5EF4-FFF2-40B4-BE49-F238E27FC236}">
                <a16:creationId xmlns:a16="http://schemas.microsoft.com/office/drawing/2014/main" id="{3F2CB5A7-E40D-212D-EE9E-D289D42D11EC}"/>
              </a:ext>
            </a:extLst>
          </p:cNvPr>
          <p:cNvSpPr txBox="1"/>
          <p:nvPr/>
        </p:nvSpPr>
        <p:spPr>
          <a:xfrm>
            <a:off x="1104122" y="739914"/>
            <a:ext cx="9983756" cy="707886"/>
          </a:xfrm>
          <a:prstGeom prst="rect">
            <a:avLst/>
          </a:prstGeom>
          <a:noFill/>
        </p:spPr>
        <p:txBody>
          <a:bodyPr wrap="square" rtlCol="0">
            <a:spAutoFit/>
          </a:bodyPr>
          <a:lstStyle/>
          <a:p>
            <a:r>
              <a:rPr lang="en-US" sz="4000" dirty="0">
                <a:latin typeface="Century Gothic" panose="020B0502020202020204" pitchFamily="34" charset="0"/>
              </a:rPr>
              <a:t>Results</a:t>
            </a:r>
          </a:p>
        </p:txBody>
      </p:sp>
    </p:spTree>
    <p:extLst>
      <p:ext uri="{BB962C8B-B14F-4D97-AF65-F5344CB8AC3E}">
        <p14:creationId xmlns:p14="http://schemas.microsoft.com/office/powerpoint/2010/main" val="2659952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Different Hand Drawn Graphs">
            <a:extLst>
              <a:ext uri="{FF2B5EF4-FFF2-40B4-BE49-F238E27FC236}">
                <a16:creationId xmlns:a16="http://schemas.microsoft.com/office/drawing/2014/main" id="{1BAA1949-92E1-72DA-FB70-E2E5166DC0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3F4D5C-0DF4-C283-F964-5CF479DA7C13}"/>
              </a:ext>
            </a:extLst>
          </p:cNvPr>
          <p:cNvSpPr>
            <a:spLocks noGrp="1"/>
          </p:cNvSpPr>
          <p:nvPr>
            <p:ph type="title"/>
          </p:nvPr>
        </p:nvSpPr>
        <p:spPr>
          <a:xfrm>
            <a:off x="1240155" y="11637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effectLst/>
              </a:rPr>
              <a:t>Statistical Analysis</a:t>
            </a:r>
            <a:br>
              <a:rPr lang="en-US" sz="5200" dirty="0">
                <a:solidFill>
                  <a:srgbClr val="FFFFFF"/>
                </a:solidFill>
                <a:effectLst/>
              </a:rPr>
            </a:br>
            <a:endParaRPr lang="en-US" sz="5200" dirty="0">
              <a:solidFill>
                <a:srgbClr val="FFFFFF"/>
              </a:solidFill>
            </a:endParaRPr>
          </a:p>
        </p:txBody>
      </p:sp>
    </p:spTree>
    <p:extLst>
      <p:ext uri="{BB962C8B-B14F-4D97-AF65-F5344CB8AC3E}">
        <p14:creationId xmlns:p14="http://schemas.microsoft.com/office/powerpoint/2010/main" val="77290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A75774-A8C3-F09D-837F-8AA5859B4D84}"/>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2800" dirty="0">
                <a:effectLst/>
              </a:rPr>
              <a:t>To analyze the trends in pre-covid and post-covid era, the remits dataset is divided into two parts based on the date. The records before 01-01-2020 are included in the pre covid dataset and the records after 01-01-2020. </a:t>
            </a:r>
            <a:endParaRPr lang="en-US" sz="2800" dirty="0"/>
          </a:p>
        </p:txBody>
      </p:sp>
      <p:pic>
        <p:nvPicPr>
          <p:cNvPr id="12" name="Picture 3" descr="Codes on papers">
            <a:extLst>
              <a:ext uri="{FF2B5EF4-FFF2-40B4-BE49-F238E27FC236}">
                <a16:creationId xmlns:a16="http://schemas.microsoft.com/office/drawing/2014/main" id="{67BC11AA-38A3-F780-FC74-97670E84E7C3}"/>
              </a:ext>
            </a:extLst>
          </p:cNvPr>
          <p:cNvPicPr>
            <a:picLocks noChangeAspect="1"/>
          </p:cNvPicPr>
          <p:nvPr/>
        </p:nvPicPr>
        <p:blipFill rotWithShape="1">
          <a:blip r:embed="rId2"/>
          <a:srcRect l="20982" r="2098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444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A612-F815-C46F-E8DB-5C1C1B24F399}"/>
              </a:ext>
            </a:extLst>
          </p:cNvPr>
          <p:cNvSpPr>
            <a:spLocks noGrp="1"/>
          </p:cNvSpPr>
          <p:nvPr>
            <p:ph type="title"/>
          </p:nvPr>
        </p:nvSpPr>
        <p:spPr>
          <a:xfrm>
            <a:off x="4067176" y="779052"/>
            <a:ext cx="7642222" cy="1628775"/>
          </a:xfrm>
        </p:spPr>
        <p:txBody>
          <a:bodyPr anchor="b">
            <a:noAutofit/>
          </a:bodyPr>
          <a:lstStyle/>
          <a:p>
            <a:r>
              <a:rPr lang="en-US" sz="4000" b="1" i="1" dirty="0">
                <a:effectLst/>
                <a:ea typeface="Calibri" panose="020F0502020204030204" pitchFamily="34" charset="0"/>
              </a:rPr>
              <a:t>Analysis of types of insurances accepting or denying the claims</a:t>
            </a:r>
            <a:endParaRPr lang="en-US" sz="4000" dirty="0"/>
          </a:p>
        </p:txBody>
      </p:sp>
      <p:pic>
        <p:nvPicPr>
          <p:cNvPr id="30" name="Picture 29" descr="Many question marks on black background">
            <a:extLst>
              <a:ext uri="{FF2B5EF4-FFF2-40B4-BE49-F238E27FC236}">
                <a16:creationId xmlns:a16="http://schemas.microsoft.com/office/drawing/2014/main" id="{F845C244-D4FC-2C27-F880-62AB16190A81}"/>
              </a:ext>
            </a:extLst>
          </p:cNvPr>
          <p:cNvPicPr>
            <a:picLocks noChangeAspect="1"/>
          </p:cNvPicPr>
          <p:nvPr/>
        </p:nvPicPr>
        <p:blipFill rotWithShape="1">
          <a:blip r:embed="rId2"/>
          <a:srcRect l="45765"/>
          <a:stretch/>
        </p:blipFill>
        <p:spPr>
          <a:xfrm>
            <a:off x="2" y="1587"/>
            <a:ext cx="3514723"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599366C1-5DC1-2E82-72E7-29B3DBD3563B}"/>
              </a:ext>
            </a:extLst>
          </p:cNvPr>
          <p:cNvSpPr>
            <a:spLocks noGrp="1"/>
          </p:cNvSpPr>
          <p:nvPr>
            <p:ph idx="1"/>
          </p:nvPr>
        </p:nvSpPr>
        <p:spPr>
          <a:xfrm>
            <a:off x="4067176" y="3800475"/>
            <a:ext cx="7642222" cy="2566986"/>
          </a:xfrm>
        </p:spPr>
        <p:txBody>
          <a:bodyPr>
            <a:normAutofit/>
          </a:bodyPr>
          <a:lstStyle/>
          <a:p>
            <a:pPr marL="0" indent="0">
              <a:spcBef>
                <a:spcPts val="0"/>
              </a:spcBef>
              <a:spcAft>
                <a:spcPts val="800"/>
              </a:spcAft>
              <a:buNone/>
            </a:pPr>
            <a:r>
              <a:rPr lang="en-US" sz="2000" kern="100" dirty="0">
                <a:effectLst/>
                <a:latin typeface="Segoe UI Light" panose="020B0502040204020203" pitchFamily="34" charset="0"/>
                <a:ea typeface="Calibri" panose="020F0502020204030204" pitchFamily="34" charset="0"/>
                <a:cs typeface="Segoe UI Light" panose="020B0502040204020203" pitchFamily="34" charset="0"/>
              </a:rPr>
              <a:t>Firstly, chi-squared test is performed to know whether there is a relationship between the type of insurance and the claim status category The outcome variable is RMA_Payer: Prim Lvl III) and the predictor variable is claim status category, both are categorical variables. Also, the assumptions of chi-squared test namely, all observations should be independent, all the variables should be nominal or ordinal, and the expected values should be 5 or higher in at least 80% of groups are checked. Then the percentages of denied and accepted claims for each type of insurance.</a:t>
            </a:r>
          </a:p>
        </p:txBody>
      </p:sp>
    </p:spTree>
    <p:extLst>
      <p:ext uri="{BB962C8B-B14F-4D97-AF65-F5344CB8AC3E}">
        <p14:creationId xmlns:p14="http://schemas.microsoft.com/office/powerpoint/2010/main" val="7670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6" name="Rectangle 4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ectangle 4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CD2450-1B34-7641-7365-6130A6263FB7}"/>
              </a:ext>
            </a:extLst>
          </p:cNvPr>
          <p:cNvSpPr>
            <a:spLocks noGrp="1"/>
          </p:cNvSpPr>
          <p:nvPr>
            <p:ph type="title"/>
          </p:nvPr>
        </p:nvSpPr>
        <p:spPr>
          <a:xfrm>
            <a:off x="1043631" y="809898"/>
            <a:ext cx="9942716" cy="1554480"/>
          </a:xfrm>
        </p:spPr>
        <p:txBody>
          <a:bodyPr anchor="ctr">
            <a:normAutofit/>
          </a:bodyPr>
          <a:lstStyle/>
          <a:p>
            <a:r>
              <a:rPr lang="en-US" sz="4000" dirty="0"/>
              <a:t>Chi-Squared Test</a:t>
            </a:r>
          </a:p>
        </p:txBody>
      </p:sp>
      <p:sp>
        <p:nvSpPr>
          <p:cNvPr id="16" name="Content Placeholder 2">
            <a:extLst>
              <a:ext uri="{FF2B5EF4-FFF2-40B4-BE49-F238E27FC236}">
                <a16:creationId xmlns:a16="http://schemas.microsoft.com/office/drawing/2014/main" id="{DBF2541F-0E1C-46FB-6218-536EBD96C927}"/>
              </a:ext>
            </a:extLst>
          </p:cNvPr>
          <p:cNvSpPr>
            <a:spLocks noGrp="1"/>
          </p:cNvSpPr>
          <p:nvPr>
            <p:ph idx="1"/>
          </p:nvPr>
        </p:nvSpPr>
        <p:spPr>
          <a:xfrm>
            <a:off x="1045028" y="2704014"/>
            <a:ext cx="9941319" cy="3438166"/>
          </a:xfrm>
        </p:spPr>
        <p:txBody>
          <a:bodyPr anchor="ctr">
            <a:normAutofit fontScale="92500" lnSpcReduction="20000"/>
          </a:bodyPr>
          <a:lstStyle/>
          <a:p>
            <a:r>
              <a:rPr lang="en-US" sz="2200" dirty="0"/>
              <a:t>From the chi-square test it is revealed that </a:t>
            </a:r>
            <a:r>
              <a:rPr lang="en-US" sz="2200" b="1" dirty="0"/>
              <a:t>there is a relationship between Claim Status Category and the RMA_Payer: Prim Lvl III </a:t>
            </a:r>
            <a:r>
              <a:rPr lang="en-US" sz="2200" dirty="0"/>
              <a:t>as the </a:t>
            </a:r>
            <a:r>
              <a:rPr lang="en-US" sz="2200" b="1" dirty="0"/>
              <a:t>p-value is less than 0.05</a:t>
            </a:r>
            <a:r>
              <a:rPr lang="en-US" sz="2200" dirty="0"/>
              <a:t>. When the standardized residuals is performed to check which cell is contributing towards the chi-squared statistic, it is observed that all the standardized residual values are between -2 and 2 indicating that all cells in the contingency table is not contributing significantly to the overall chi-square test statistic. The odds ratios equal to 1 reveal that there is slightly a positive association between all the groups of claims status category and RMA_Payer: Prim Lvl III.  </a:t>
            </a:r>
          </a:p>
          <a:p>
            <a:r>
              <a:rPr lang="en-US" sz="2200" dirty="0"/>
              <a:t>All the assumptions of the chi-squared test are met. Specifically, since all the observations are collected independently, the assumption all observations are independent is met. As the observations are measured as nominal, the assumption of all the variable should be nominal or ordinal is met. The assumption of the expected values should be 5 or higher in at least 80% of groups is met. These results are the same throughout the years i.e., there is no fluctuations in the pre-covid and post-covid Era. </a:t>
            </a:r>
          </a:p>
          <a:p>
            <a:endParaRPr lang="en-US" sz="1700" dirty="0"/>
          </a:p>
        </p:txBody>
      </p:sp>
      <p:cxnSp>
        <p:nvCxnSpPr>
          <p:cNvPr id="52" name="Straight Connector 5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870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B188-F574-149A-B2B1-1C06AFF6AEB3}"/>
              </a:ext>
            </a:extLst>
          </p:cNvPr>
          <p:cNvSpPr>
            <a:spLocks noGrp="1"/>
          </p:cNvSpPr>
          <p:nvPr>
            <p:ph type="title"/>
          </p:nvPr>
        </p:nvSpPr>
        <p:spPr>
          <a:xfrm>
            <a:off x="993780" y="196646"/>
            <a:ext cx="10515600" cy="995192"/>
          </a:xfrm>
        </p:spPr>
        <p:txBody>
          <a:bodyPr>
            <a:noAutofit/>
          </a:bodyPr>
          <a:lstStyle/>
          <a:p>
            <a:r>
              <a:rPr lang="en-US" sz="4000" kern="100" dirty="0">
                <a:latin typeface="Century Gothic" panose="020B0502020202020204" pitchFamily="34" charset="0"/>
                <a:ea typeface="Calibri" panose="020F0502020204030204" pitchFamily="34" charset="0"/>
                <a:cs typeface="Times New Roman" panose="02020603050405020304" pitchFamily="18" charset="0"/>
              </a:rPr>
              <a:t>P</a:t>
            </a:r>
            <a:r>
              <a:rPr lang="en-US" sz="4000" kern="100" dirty="0">
                <a:effectLst/>
                <a:latin typeface="Century Gothic" panose="020B0502020202020204" pitchFamily="34" charset="0"/>
                <a:ea typeface="Calibri" panose="020F0502020204030204" pitchFamily="34" charset="0"/>
                <a:cs typeface="Times New Roman" panose="02020603050405020304" pitchFamily="18" charset="0"/>
              </a:rPr>
              <a:t>ercentages of denied and accepted claims for each type of insurance.</a:t>
            </a:r>
            <a:endParaRPr lang="en-US" sz="4000"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B3899503-C972-8D9B-ABB0-CB6A279C9F89}"/>
              </a:ext>
            </a:extLst>
          </p:cNvPr>
          <p:cNvSpPr>
            <a:spLocks noGrp="1"/>
          </p:cNvSpPr>
          <p:nvPr>
            <p:ph idx="1"/>
          </p:nvPr>
        </p:nvSpPr>
        <p:spPr>
          <a:xfrm>
            <a:off x="914069" y="1268361"/>
            <a:ext cx="10515600" cy="480088"/>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the denial of commercial claims increased by 2% but the self-pay denial decreased by 10%. Interestingly the payment trend was positive during the post-covid period.</a:t>
            </a:r>
          </a:p>
        </p:txBody>
      </p:sp>
      <p:graphicFrame>
        <p:nvGraphicFramePr>
          <p:cNvPr id="4" name="Table 3">
            <a:extLst>
              <a:ext uri="{FF2B5EF4-FFF2-40B4-BE49-F238E27FC236}">
                <a16:creationId xmlns:a16="http://schemas.microsoft.com/office/drawing/2014/main" id="{29E18A8E-B2A0-06FE-A65A-8B862521E05B}"/>
              </a:ext>
            </a:extLst>
          </p:cNvPr>
          <p:cNvGraphicFramePr>
            <a:graphicFrameLocks noGrp="1"/>
          </p:cNvGraphicFramePr>
          <p:nvPr>
            <p:extLst>
              <p:ext uri="{D42A27DB-BD31-4B8C-83A1-F6EECF244321}">
                <p14:modId xmlns:p14="http://schemas.microsoft.com/office/powerpoint/2010/main" val="2881393150"/>
              </p:ext>
            </p:extLst>
          </p:nvPr>
        </p:nvGraphicFramePr>
        <p:xfrm>
          <a:off x="6251580" y="2423049"/>
          <a:ext cx="5266994" cy="3810441"/>
        </p:xfrm>
        <a:graphic>
          <a:graphicData uri="http://schemas.openxmlformats.org/drawingml/2006/table">
            <a:tbl>
              <a:tblPr firstRow="1" firstCol="1" bandRow="1"/>
              <a:tblGrid>
                <a:gridCol w="1710224">
                  <a:extLst>
                    <a:ext uri="{9D8B030D-6E8A-4147-A177-3AD203B41FA5}">
                      <a16:colId xmlns:a16="http://schemas.microsoft.com/office/drawing/2014/main" val="2000111017"/>
                    </a:ext>
                  </a:extLst>
                </a:gridCol>
                <a:gridCol w="2068492">
                  <a:extLst>
                    <a:ext uri="{9D8B030D-6E8A-4147-A177-3AD203B41FA5}">
                      <a16:colId xmlns:a16="http://schemas.microsoft.com/office/drawing/2014/main" val="3213487168"/>
                    </a:ext>
                  </a:extLst>
                </a:gridCol>
                <a:gridCol w="1488278">
                  <a:extLst>
                    <a:ext uri="{9D8B030D-6E8A-4147-A177-3AD203B41FA5}">
                      <a16:colId xmlns:a16="http://schemas.microsoft.com/office/drawing/2014/main" val="1040568812"/>
                    </a:ext>
                  </a:extLst>
                </a:gridCol>
              </a:tblGrid>
              <a:tr h="433049">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RMA_Payer: Prim Lvl III</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Claim Status Category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478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Proportion Change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0604156"/>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Commercial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Denied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478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8.297133</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345758"/>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Forwarded to Other Payer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478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0.135828</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208552"/>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Processed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096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84.963473</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5505899"/>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Reversal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478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6.603566</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5074692"/>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Medicaid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Denied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096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21.070087</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0626959"/>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Forwarded to Other Payer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478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0.189302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984072"/>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Processed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096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74.094378</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0838011"/>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Reversal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478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4.646232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8729941"/>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Medicare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Denied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478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4.249054</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8987444"/>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Forwarded to Other Payer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478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0.005811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2118739"/>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Processed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096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92.889832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8161301"/>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Reversal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478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2.855303</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8594363"/>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Self-Pay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Denied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096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10.265372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349883"/>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Forwarded to Other Payer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478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0.019417</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28829"/>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Processed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096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85.682848</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3492042"/>
                  </a:ext>
                </a:extLst>
              </a:tr>
              <a:tr h="211087">
                <a:tc>
                  <a:txBody>
                    <a:bodyPr/>
                    <a:lstStyle/>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Reversal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44780" marR="0" algn="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4.032362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339795"/>
                  </a:ext>
                </a:extLst>
              </a:tr>
            </a:tbl>
          </a:graphicData>
        </a:graphic>
      </p:graphicFrame>
      <p:graphicFrame>
        <p:nvGraphicFramePr>
          <p:cNvPr id="5" name="Table 4">
            <a:extLst>
              <a:ext uri="{FF2B5EF4-FFF2-40B4-BE49-F238E27FC236}">
                <a16:creationId xmlns:a16="http://schemas.microsoft.com/office/drawing/2014/main" id="{16643BFC-0B48-2748-44C8-A4F88131E588}"/>
              </a:ext>
            </a:extLst>
          </p:cNvPr>
          <p:cNvGraphicFramePr>
            <a:graphicFrameLocks noGrp="1"/>
          </p:cNvGraphicFramePr>
          <p:nvPr>
            <p:extLst>
              <p:ext uri="{D42A27DB-BD31-4B8C-83A1-F6EECF244321}">
                <p14:modId xmlns:p14="http://schemas.microsoft.com/office/powerpoint/2010/main" val="3792933758"/>
              </p:ext>
            </p:extLst>
          </p:nvPr>
        </p:nvGraphicFramePr>
        <p:xfrm>
          <a:off x="838198" y="2423043"/>
          <a:ext cx="5102224" cy="3810447"/>
        </p:xfrm>
        <a:graphic>
          <a:graphicData uri="http://schemas.openxmlformats.org/drawingml/2006/table">
            <a:tbl>
              <a:tblPr firstRow="1" firstCol="1" bandRow="1"/>
              <a:tblGrid>
                <a:gridCol w="1617978">
                  <a:extLst>
                    <a:ext uri="{9D8B030D-6E8A-4147-A177-3AD203B41FA5}">
                      <a16:colId xmlns:a16="http://schemas.microsoft.com/office/drawing/2014/main" val="4155572334"/>
                    </a:ext>
                  </a:extLst>
                </a:gridCol>
                <a:gridCol w="1866268">
                  <a:extLst>
                    <a:ext uri="{9D8B030D-6E8A-4147-A177-3AD203B41FA5}">
                      <a16:colId xmlns:a16="http://schemas.microsoft.com/office/drawing/2014/main" val="4022006162"/>
                    </a:ext>
                  </a:extLst>
                </a:gridCol>
                <a:gridCol w="1617978">
                  <a:extLst>
                    <a:ext uri="{9D8B030D-6E8A-4147-A177-3AD203B41FA5}">
                      <a16:colId xmlns:a16="http://schemas.microsoft.com/office/drawing/2014/main" val="4179438141"/>
                    </a:ext>
                  </a:extLst>
                </a:gridCol>
              </a:tblGrid>
              <a:tr h="398433">
                <a:tc>
                  <a:txBody>
                    <a:bodyPr/>
                    <a:lstStyle/>
                    <a:p>
                      <a:pPr marL="0" marR="0" algn="just">
                        <a:lnSpc>
                          <a:spcPct val="107000"/>
                        </a:lnSpc>
                        <a:spcBef>
                          <a:spcPts val="0"/>
                        </a:spcBef>
                        <a:spcAft>
                          <a:spcPts val="0"/>
                        </a:spcAf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RMA_Payer: Prim Lvl III</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Claim Status Category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Proportion Change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9712442"/>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Commercial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Denied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6.274348</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620864"/>
                  </a:ext>
                </a:extLst>
              </a:tr>
              <a:tr h="22625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Forwarded to Other Payer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0.105413</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5802273"/>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Processed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85.384298</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5773968"/>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Reversal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8.235941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7938681"/>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Medicaid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Denied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33.509458</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6578280"/>
                  </a:ext>
                </a:extLst>
              </a:tr>
              <a:tr h="283901">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Forwarded to Other Payer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0.021135</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3716339"/>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Processed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59.019338</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872767"/>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Reversal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7.450069</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1439129"/>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Medicare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Denied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4.847611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1214565"/>
                  </a:ext>
                </a:extLst>
              </a:tr>
              <a:tr h="267918">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Forwarded to Other Payer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0.003066</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5481549"/>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Processed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91.773472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9919520"/>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Reversal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3.375851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0695376"/>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Self-Pay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Denied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20.595383</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9955838"/>
                  </a:ext>
                </a:extLst>
              </a:tr>
              <a:tr h="303373">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Forwarded to Other Payer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0.000000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897231"/>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Processed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69.623329</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1663205"/>
                  </a:ext>
                </a:extLst>
              </a:tr>
              <a:tr h="194214">
                <a:tc>
                  <a:txBody>
                    <a:bodyPr/>
                    <a:lstStyle/>
                    <a:p>
                      <a:pPr marL="0" marR="0" algn="just">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Reversal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9.781288</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7385516"/>
                  </a:ext>
                </a:extLst>
              </a:tr>
            </a:tbl>
          </a:graphicData>
        </a:graphic>
      </p:graphicFrame>
      <p:sp>
        <p:nvSpPr>
          <p:cNvPr id="6" name="TextBox 5">
            <a:extLst>
              <a:ext uri="{FF2B5EF4-FFF2-40B4-BE49-F238E27FC236}">
                <a16:creationId xmlns:a16="http://schemas.microsoft.com/office/drawing/2014/main" id="{241E7E67-7094-554F-5F58-B9F6C654969C}"/>
              </a:ext>
            </a:extLst>
          </p:cNvPr>
          <p:cNvSpPr txBox="1"/>
          <p:nvPr/>
        </p:nvSpPr>
        <p:spPr>
          <a:xfrm>
            <a:off x="838198" y="1970570"/>
            <a:ext cx="5102224" cy="373224"/>
          </a:xfrm>
          <a:prstGeom prst="rect">
            <a:avLst/>
          </a:prstGeom>
          <a:noFill/>
        </p:spPr>
        <p:txBody>
          <a:bodyPr wrap="square" rtlCol="0">
            <a:spAutoFit/>
          </a:bodyPr>
          <a:lstStyle/>
          <a:p>
            <a:r>
              <a:rPr lang="en-US" dirty="0"/>
              <a:t>Pre-COVID era</a:t>
            </a:r>
          </a:p>
        </p:txBody>
      </p:sp>
      <p:sp>
        <p:nvSpPr>
          <p:cNvPr id="7" name="TextBox 6">
            <a:extLst>
              <a:ext uri="{FF2B5EF4-FFF2-40B4-BE49-F238E27FC236}">
                <a16:creationId xmlns:a16="http://schemas.microsoft.com/office/drawing/2014/main" id="{6FA81712-0AA5-F540-0025-BE61138945BA}"/>
              </a:ext>
            </a:extLst>
          </p:cNvPr>
          <p:cNvSpPr txBox="1"/>
          <p:nvPr/>
        </p:nvSpPr>
        <p:spPr>
          <a:xfrm>
            <a:off x="6251580" y="1970570"/>
            <a:ext cx="5102224" cy="373224"/>
          </a:xfrm>
          <a:prstGeom prst="rect">
            <a:avLst/>
          </a:prstGeom>
          <a:noFill/>
        </p:spPr>
        <p:txBody>
          <a:bodyPr wrap="square" rtlCol="0">
            <a:spAutoFit/>
          </a:bodyPr>
          <a:lstStyle/>
          <a:p>
            <a:r>
              <a:rPr lang="en-US" dirty="0"/>
              <a:t>Post-COVID era</a:t>
            </a:r>
          </a:p>
        </p:txBody>
      </p:sp>
    </p:spTree>
    <p:extLst>
      <p:ext uri="{BB962C8B-B14F-4D97-AF65-F5344CB8AC3E}">
        <p14:creationId xmlns:p14="http://schemas.microsoft.com/office/powerpoint/2010/main" val="1148914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B5C467-9EDA-ED2E-1C72-413B8986BD25}"/>
              </a:ext>
            </a:extLst>
          </p:cNvPr>
          <p:cNvSpPr>
            <a:spLocks noGrp="1"/>
          </p:cNvSpPr>
          <p:nvPr>
            <p:ph type="title"/>
          </p:nvPr>
        </p:nvSpPr>
        <p:spPr>
          <a:xfrm>
            <a:off x="1014414" y="985838"/>
            <a:ext cx="7419974" cy="1807305"/>
          </a:xfrm>
        </p:spPr>
        <p:txBody>
          <a:bodyPr>
            <a:normAutofit fontScale="90000"/>
          </a:bodyPr>
          <a:lstStyle/>
          <a:p>
            <a:r>
              <a:rPr lang="en-US" b="1" i="1" kern="100" dirty="0">
                <a:effectLst/>
                <a:ea typeface="Calibri" panose="020F0502020204030204" pitchFamily="34" charset="0"/>
                <a:cs typeface="Times New Roman" panose="02020603050405020304" pitchFamily="18" charset="0"/>
              </a:rPr>
              <a:t>Analysis of time taken for the payment based on the payer type</a:t>
            </a:r>
            <a:br>
              <a:rPr lang="en-US" sz="31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100" dirty="0"/>
          </a:p>
        </p:txBody>
      </p:sp>
      <p:sp>
        <p:nvSpPr>
          <p:cNvPr id="3" name="Content Placeholder 2">
            <a:extLst>
              <a:ext uri="{FF2B5EF4-FFF2-40B4-BE49-F238E27FC236}">
                <a16:creationId xmlns:a16="http://schemas.microsoft.com/office/drawing/2014/main" id="{CBA84D5E-9F83-5FF7-E7AB-888C43ACB249}"/>
              </a:ext>
            </a:extLst>
          </p:cNvPr>
          <p:cNvSpPr>
            <a:spLocks noGrp="1"/>
          </p:cNvSpPr>
          <p:nvPr>
            <p:ph idx="1"/>
          </p:nvPr>
        </p:nvSpPr>
        <p:spPr>
          <a:xfrm>
            <a:off x="838200" y="3429000"/>
            <a:ext cx="7553325" cy="2557463"/>
          </a:xfrm>
        </p:spPr>
        <p:txBody>
          <a:bodyPr>
            <a:normAutofit/>
          </a:bodyPr>
          <a:lstStyle/>
          <a:p>
            <a:pPr marL="0" indent="0">
              <a:buNone/>
            </a:pPr>
            <a:r>
              <a:rPr lang="en-US" sz="2000" kern="100" dirty="0">
                <a:effectLst/>
                <a:latin typeface="Segoe UI Light" panose="020B0502040204020203" pitchFamily="34" charset="0"/>
                <a:ea typeface="Calibri" panose="020F0502020204030204" pitchFamily="34" charset="0"/>
                <a:cs typeface="Segoe UI Light" panose="020B0502040204020203" pitchFamily="34" charset="0"/>
              </a:rPr>
              <a:t>The Multiple Linear Regression is performed to analyze whether there is a relationship between the type of insurance and the number of days. The outcome variable is RMA_Payer: Prim Lvl III and the predictor variable is number of days. Also, the assumptions of multinomial regression namely independence of observations, linearity, no perfect multicollinearity are checked. </a:t>
            </a:r>
          </a:p>
          <a:p>
            <a:endParaRPr lang="en-US" sz="2000" dirty="0"/>
          </a:p>
        </p:txBody>
      </p:sp>
      <p:pic>
        <p:nvPicPr>
          <p:cNvPr id="5" name="Picture 4" descr="Graph on document with pen">
            <a:extLst>
              <a:ext uri="{FF2B5EF4-FFF2-40B4-BE49-F238E27FC236}">
                <a16:creationId xmlns:a16="http://schemas.microsoft.com/office/drawing/2014/main" id="{6035AAC1-F18A-9BB4-8087-71BDDD0D5015}"/>
              </a:ext>
            </a:extLst>
          </p:cNvPr>
          <p:cNvPicPr>
            <a:picLocks noChangeAspect="1"/>
          </p:cNvPicPr>
          <p:nvPr/>
        </p:nvPicPr>
        <p:blipFill rotWithShape="1">
          <a:blip r:embed="rId2"/>
          <a:srcRect l="27759" r="14203" b="-1"/>
          <a:stretch/>
        </p:blipFill>
        <p:spPr>
          <a:xfrm>
            <a:off x="8477250" y="10"/>
            <a:ext cx="371475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22856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F5A363-4D2D-7B85-2E46-43519A91DCD7}"/>
              </a:ext>
            </a:extLst>
          </p:cNvPr>
          <p:cNvSpPr>
            <a:spLocks noGrp="1"/>
          </p:cNvSpPr>
          <p:nvPr>
            <p:ph type="title"/>
          </p:nvPr>
        </p:nvSpPr>
        <p:spPr>
          <a:xfrm>
            <a:off x="1043631" y="809898"/>
            <a:ext cx="9942716" cy="1554480"/>
          </a:xfrm>
        </p:spPr>
        <p:txBody>
          <a:bodyPr anchor="ctr">
            <a:normAutofit/>
          </a:bodyPr>
          <a:lstStyle/>
          <a:p>
            <a:r>
              <a:rPr lang="en-US" sz="4000" dirty="0"/>
              <a:t>Multinomial Regression</a:t>
            </a:r>
          </a:p>
        </p:txBody>
      </p:sp>
      <p:sp>
        <p:nvSpPr>
          <p:cNvPr id="3" name="Content Placeholder 2">
            <a:extLst>
              <a:ext uri="{FF2B5EF4-FFF2-40B4-BE49-F238E27FC236}">
                <a16:creationId xmlns:a16="http://schemas.microsoft.com/office/drawing/2014/main" id="{6EC7BEEC-385E-5718-9101-107385C60B83}"/>
              </a:ext>
            </a:extLst>
          </p:cNvPr>
          <p:cNvSpPr>
            <a:spLocks noGrp="1"/>
          </p:cNvSpPr>
          <p:nvPr>
            <p:ph idx="1"/>
          </p:nvPr>
        </p:nvSpPr>
        <p:spPr>
          <a:xfrm>
            <a:off x="1045028" y="3017522"/>
            <a:ext cx="9941319" cy="3124658"/>
          </a:xfrm>
        </p:spPr>
        <p:txBody>
          <a:bodyPr anchor="ctr">
            <a:normAutofit/>
          </a:bodyPr>
          <a:lstStyle/>
          <a:p>
            <a:r>
              <a:rPr lang="en-US" sz="1500" dirty="0"/>
              <a:t>From the Multinomial regression it is revealed that there is a change in the log of odds of the outcome and the p-value in the post-covid era compared to its counterpart. </a:t>
            </a:r>
            <a:r>
              <a:rPr lang="en-US" sz="1500" b="1" dirty="0"/>
              <a:t>During the pre-covid era, the coefficients of Medicaid, Medicare, Self-pay are negative, indicating a decrease in the odds of the outcome</a:t>
            </a:r>
            <a:r>
              <a:rPr lang="en-US" sz="1500" dirty="0"/>
              <a:t>. The </a:t>
            </a:r>
            <a:r>
              <a:rPr lang="en-US" sz="1500" b="1" dirty="0"/>
              <a:t>p-value is more than 0.05</a:t>
            </a:r>
            <a:r>
              <a:rPr lang="en-US" sz="1500" dirty="0"/>
              <a:t>, so coefficient is not statistically significant, and the </a:t>
            </a:r>
            <a:r>
              <a:rPr lang="en-US" sz="1500" b="1" dirty="0"/>
              <a:t>AIC value reveals that the model is not a good model</a:t>
            </a:r>
            <a:r>
              <a:rPr lang="en-US" sz="1500" dirty="0"/>
              <a:t>. Also, statistics reveal that the Medicaid claims took less time to get paid, the commercial and Medicare plans took more time. </a:t>
            </a:r>
            <a:r>
              <a:rPr lang="en-US" sz="1500" b="1" dirty="0"/>
              <a:t>During Post-covid era, the coefficients of Medicaid and Medicare are positive indicating an increase in the odds of the outcome, and the Self-Pay coefficient is negative, indicating a decrease in the odds of the outcome.</a:t>
            </a:r>
            <a:r>
              <a:rPr lang="en-US" sz="1500" dirty="0"/>
              <a:t> The </a:t>
            </a:r>
            <a:r>
              <a:rPr lang="en-US" sz="1500" b="1" dirty="0"/>
              <a:t>p-value is less than 0.05 </a:t>
            </a:r>
            <a:r>
              <a:rPr lang="en-US" sz="1500" dirty="0"/>
              <a:t>for the Medicare claims, so the coefficient is statistically significant and the p-value for Self-Pay is less than 0.05, so the coefficient is not significant. </a:t>
            </a:r>
          </a:p>
          <a:p>
            <a:r>
              <a:rPr lang="en-US" sz="1500" dirty="0"/>
              <a:t>The AIC value reveals that the model is not a good model, and the statistics reveal that the Medicaid Claims took less time to get paid, however Medicare claims took more time to get paid. All the assumptions of the multinomial regression are met except the linearity assumption for both pre-covid and post-covid dataset. Overall, the Number of days taking for a claim to get paid decreased in the post-covid era, The Medicaid and Medicare insurance types became statistically significant post-covid in regards of the time taken for the payment. </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82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31BA14-A7F5-2C50-B3BC-CEE10DDA7AB0}"/>
              </a:ext>
            </a:extLst>
          </p:cNvPr>
          <p:cNvSpPr>
            <a:spLocks noGrp="1"/>
          </p:cNvSpPr>
          <p:nvPr>
            <p:ph type="title"/>
          </p:nvPr>
        </p:nvSpPr>
        <p:spPr>
          <a:xfrm>
            <a:off x="4381501" y="476250"/>
            <a:ext cx="7581900" cy="2495549"/>
          </a:xfrm>
        </p:spPr>
        <p:txBody>
          <a:bodyPr>
            <a:noAutofit/>
          </a:bodyPr>
          <a:lstStyle/>
          <a:p>
            <a:r>
              <a:rPr lang="en-US" sz="4000" b="1" i="1" dirty="0">
                <a:effectLst/>
                <a:ea typeface="Calibri" panose="020F0502020204030204" pitchFamily="34" charset="0"/>
              </a:rPr>
              <a:t>Analyzing the claim status and number of days needed for claim reimbursement based on state</a:t>
            </a:r>
            <a:endParaRPr lang="en-US" sz="4000" dirty="0"/>
          </a:p>
        </p:txBody>
      </p:sp>
      <p:pic>
        <p:nvPicPr>
          <p:cNvPr id="5" name="Picture 4" descr="Magnifying glass showing decling performance">
            <a:extLst>
              <a:ext uri="{FF2B5EF4-FFF2-40B4-BE49-F238E27FC236}">
                <a16:creationId xmlns:a16="http://schemas.microsoft.com/office/drawing/2014/main" id="{1D1C41DF-45D5-17D9-457D-0BBF7D167202}"/>
              </a:ext>
            </a:extLst>
          </p:cNvPr>
          <p:cNvPicPr>
            <a:picLocks noChangeAspect="1"/>
          </p:cNvPicPr>
          <p:nvPr/>
        </p:nvPicPr>
        <p:blipFill rotWithShape="1">
          <a:blip r:embed="rId2"/>
          <a:srcRect l="4951" r="35515" b="-1"/>
          <a:stretch/>
        </p:blipFill>
        <p:spPr>
          <a:xfrm>
            <a:off x="21" y="10"/>
            <a:ext cx="4489302"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2B85E490-2025-0C4F-5FFA-DBF964FD6F3B}"/>
              </a:ext>
            </a:extLst>
          </p:cNvPr>
          <p:cNvSpPr>
            <a:spLocks noGrp="1"/>
          </p:cNvSpPr>
          <p:nvPr>
            <p:ph idx="1"/>
          </p:nvPr>
        </p:nvSpPr>
        <p:spPr>
          <a:xfrm>
            <a:off x="4489323" y="3776662"/>
            <a:ext cx="7238999" cy="2276475"/>
          </a:xfrm>
        </p:spPr>
        <p:txBody>
          <a:bodyPr>
            <a:noAutofit/>
          </a:bodyPr>
          <a:lstStyle/>
          <a:p>
            <a:pPr marL="0" indent="0">
              <a:buNone/>
            </a:pPr>
            <a:r>
              <a:rPr lang="en-US" sz="2000" dirty="0"/>
              <a:t>To perform state wise analysis, the chi-squared test is performed to analyze the relationship between Claim Status Category and Billing Provider State. Also, the assumptions of chi-squared test namely, all observations should be independent, all the variables should be nominal or ordinal, and the expected values should be 5 or higher in at least 80% of groups are checked. Then the effect of state on the claim status and percentage change in number of days from pre-COVID to post-COVID are visualized.</a:t>
            </a:r>
          </a:p>
        </p:txBody>
      </p:sp>
    </p:spTree>
    <p:extLst>
      <p:ext uri="{BB962C8B-B14F-4D97-AF65-F5344CB8AC3E}">
        <p14:creationId xmlns:p14="http://schemas.microsoft.com/office/powerpoint/2010/main" val="1830181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A28F85-ABCA-1910-5DA5-9400069508D9}"/>
              </a:ext>
            </a:extLst>
          </p:cNvPr>
          <p:cNvSpPr>
            <a:spLocks noGrp="1"/>
          </p:cNvSpPr>
          <p:nvPr>
            <p:ph type="title"/>
          </p:nvPr>
        </p:nvSpPr>
        <p:spPr>
          <a:xfrm>
            <a:off x="1043631" y="809898"/>
            <a:ext cx="9942716" cy="1554480"/>
          </a:xfrm>
        </p:spPr>
        <p:txBody>
          <a:bodyPr anchor="ctr">
            <a:normAutofit/>
          </a:bodyPr>
          <a:lstStyle/>
          <a:p>
            <a:r>
              <a:rPr lang="en-US" sz="4000" dirty="0"/>
              <a:t>Chi- Squared Test</a:t>
            </a:r>
          </a:p>
        </p:txBody>
      </p:sp>
      <p:sp>
        <p:nvSpPr>
          <p:cNvPr id="3" name="Content Placeholder 2">
            <a:extLst>
              <a:ext uri="{FF2B5EF4-FFF2-40B4-BE49-F238E27FC236}">
                <a16:creationId xmlns:a16="http://schemas.microsoft.com/office/drawing/2014/main" id="{D89B295F-179C-D365-3DD0-E03B8F0338EA}"/>
              </a:ext>
            </a:extLst>
          </p:cNvPr>
          <p:cNvSpPr>
            <a:spLocks noGrp="1"/>
          </p:cNvSpPr>
          <p:nvPr>
            <p:ph idx="1"/>
          </p:nvPr>
        </p:nvSpPr>
        <p:spPr>
          <a:xfrm>
            <a:off x="1045028" y="3017522"/>
            <a:ext cx="9941319" cy="3124658"/>
          </a:xfrm>
        </p:spPr>
        <p:txBody>
          <a:bodyPr anchor="ctr">
            <a:noAutofit/>
          </a:bodyPr>
          <a:lstStyle/>
          <a:p>
            <a:r>
              <a:rPr lang="en-US" sz="1600" dirty="0"/>
              <a:t>From the chi-squared test, it is observed that during the pre-covid and post-covid era, there is a relationship between as the </a:t>
            </a:r>
            <a:r>
              <a:rPr lang="en-US" sz="1600" b="1" dirty="0"/>
              <a:t>p-value is less than 0.05. </a:t>
            </a:r>
            <a:r>
              <a:rPr lang="en-US" sz="1600" dirty="0"/>
              <a:t>The </a:t>
            </a:r>
            <a:r>
              <a:rPr lang="en-US" sz="1600" b="1" dirty="0"/>
              <a:t>odds ratios for both the eras is 1 revealing that there is a slightly positive association between all the groups of claims status category and Billing Provider State</a:t>
            </a:r>
            <a:r>
              <a:rPr lang="en-US" sz="1600" dirty="0"/>
              <a:t>. However, when the standardized residuals is performed to check which cell is contributing towards the chi-squared statistic, it is observed that for denied, processed, and reversal claims during </a:t>
            </a:r>
            <a:r>
              <a:rPr lang="en-US" sz="1600" b="1" dirty="0"/>
              <a:t>pre-covid era are between -2 and 2 </a:t>
            </a:r>
            <a:r>
              <a:rPr lang="en-US" sz="1600" dirty="0"/>
              <a:t>indicating that all cells in the contingency table is not contributing significantly to the overall chi-square test statistic. The standardized residual values for all states except </a:t>
            </a:r>
            <a:r>
              <a:rPr lang="en-US" sz="1600" b="1" dirty="0"/>
              <a:t>Indiana, Louisiana, Michigan, Tennessee, Utah are less than -2, so they are contributing significantly to overall chi-square test statistic</a:t>
            </a:r>
            <a:r>
              <a:rPr lang="en-US" sz="1600" dirty="0"/>
              <a:t>. The standardized residual values during post-covid era for denied, processed, and reversal claims are between -2 and 2 indicating that all cells in the contingency table is not contributing significantly to the overall chi-square test statistic. The standardized residual values for </a:t>
            </a:r>
            <a:r>
              <a:rPr lang="en-US" sz="1600" b="1" dirty="0"/>
              <a:t>all states except California, Florida, Louisiana, Missouri, New Hampshire, Nevada, South Carolina are less than -2, so are contributing significantly to overall chi-square test statistic.</a:t>
            </a:r>
          </a:p>
          <a:p>
            <a:r>
              <a:rPr lang="en-US" sz="1600" dirty="0"/>
              <a:t>For the pre-covid era, all the assumptions of the chi-squared test are met except one. Specifically, since all the observations are collected independently, the assumption all observations are independent is met. As the observations are measured as nominal, the assumption of all the variable should be nominal or ordinal is met. The assumption of the expected values should be 5 or higher in at least 80% of groups is not met. </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802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89F435-A2E1-9898-4261-A45A7DD27765}"/>
              </a:ext>
            </a:extLst>
          </p:cNvPr>
          <p:cNvSpPr>
            <a:spLocks noGrp="1"/>
          </p:cNvSpPr>
          <p:nvPr>
            <p:ph type="title"/>
          </p:nvPr>
        </p:nvSpPr>
        <p:spPr>
          <a:xfrm>
            <a:off x="803774" y="896458"/>
            <a:ext cx="10550025" cy="589442"/>
          </a:xfrm>
        </p:spPr>
        <p:txBody>
          <a:bodyPr anchor="b">
            <a:normAutofit fontScale="90000"/>
          </a:bodyPr>
          <a:lstStyle/>
          <a:p>
            <a:r>
              <a:rPr lang="en-US" sz="4000" dirty="0"/>
              <a:t>Literature Review</a:t>
            </a:r>
          </a:p>
        </p:txBody>
      </p:sp>
      <p:cxnSp>
        <p:nvCxnSpPr>
          <p:cNvPr id="23" name="Straight Connector 26">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6E759B-113C-AE8F-8C27-88870258C5C1}"/>
              </a:ext>
            </a:extLst>
          </p:cNvPr>
          <p:cNvSpPr>
            <a:spLocks noGrp="1"/>
          </p:cNvSpPr>
          <p:nvPr>
            <p:ph idx="1"/>
          </p:nvPr>
        </p:nvSpPr>
        <p:spPr>
          <a:xfrm>
            <a:off x="838199" y="1612941"/>
            <a:ext cx="10550025" cy="4790395"/>
          </a:xfrm>
        </p:spPr>
        <p:txBody>
          <a:bodyPr anchor="t">
            <a:noAutofit/>
          </a:bodyPr>
          <a:lstStyle/>
          <a:p>
            <a:r>
              <a:rPr lang="en-US" sz="1800" dirty="0">
                <a:solidFill>
                  <a:schemeClr val="tx1">
                    <a:alpha val="80000"/>
                  </a:schemeClr>
                </a:solidFill>
              </a:rPr>
              <a:t>A study closely related to this project presents a set of rules for predicting medical claims payments based on various factors such as the type of service provided, location, and provider's credentials and the authors developed a prototype system based on these rules and evaluated its performance on a dataset of Medicaid claims (Wojtusiak, Ngufor, Shiver, Ewald, 2011). </a:t>
            </a:r>
          </a:p>
          <a:p>
            <a:r>
              <a:rPr lang="en-US" sz="1800" dirty="0">
                <a:solidFill>
                  <a:schemeClr val="tx1">
                    <a:alpha val="80000"/>
                  </a:schemeClr>
                </a:solidFill>
              </a:rPr>
              <a:t>Though not very similar another study uses data mining techniques to predict to identify claims with a high probability of errors before they were processed and prevent errors in health insurance claims processing (Kumar, Ghani, Mei Z, 2010).</a:t>
            </a:r>
          </a:p>
          <a:p>
            <a:r>
              <a:rPr lang="en-US" sz="1800" dirty="0">
                <a:solidFill>
                  <a:schemeClr val="tx1">
                    <a:alpha val="80000"/>
                  </a:schemeClr>
                </a:solidFill>
              </a:rPr>
              <a:t>In another related work the authors have described a rule-based approach called “predictive analytics” to classify hospital payments and mentioned the use of automation of the analysis of patient accounts to ensure charges are submitted (Bradley, Kaplan, 2010). The authors have also highlighted the use of predictive analysis to help detect under payments (Bradley, Kaplan, 2010). </a:t>
            </a:r>
          </a:p>
          <a:p>
            <a:r>
              <a:rPr lang="en-US" sz="1800" dirty="0">
                <a:solidFill>
                  <a:schemeClr val="tx1">
                    <a:alpha val="80000"/>
                  </a:schemeClr>
                </a:solidFill>
              </a:rPr>
              <a:t>another article highlights the importance of statistical methods in healthcare fraud detection, noting that manual review of healthcare claims is time-consuming and may miss fraudulent claims (Li, Huang, Jin, Shi, 2008). </a:t>
            </a:r>
          </a:p>
          <a:p>
            <a:r>
              <a:rPr lang="en-US" sz="1800" dirty="0">
                <a:solidFill>
                  <a:schemeClr val="tx1">
                    <a:alpha val="80000"/>
                  </a:schemeClr>
                </a:solidFill>
              </a:rPr>
              <a:t>The author of another article proposes two models for detecting fraudulent claims within unsupervised databases and  notes that the models can identify both known and unknown fraudulent claims and can be used to identify patterns and trends in fraudulent behavior (Musal, 2010).</a:t>
            </a:r>
          </a:p>
        </p:txBody>
      </p:sp>
      <p:grpSp>
        <p:nvGrpSpPr>
          <p:cNvPr id="24" name="Group 28">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3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3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638397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02E402-D2A4-305B-3941-649B664477BA}"/>
              </a:ext>
            </a:extLst>
          </p:cNvPr>
          <p:cNvSpPr>
            <a:spLocks noGrp="1"/>
          </p:cNvSpPr>
          <p:nvPr>
            <p:ph type="title"/>
          </p:nvPr>
        </p:nvSpPr>
        <p:spPr>
          <a:xfrm>
            <a:off x="1043631" y="809898"/>
            <a:ext cx="9942716" cy="1554480"/>
          </a:xfrm>
        </p:spPr>
        <p:txBody>
          <a:bodyPr anchor="ctr">
            <a:normAutofit/>
          </a:bodyPr>
          <a:lstStyle/>
          <a:p>
            <a:r>
              <a:rPr lang="en-US" sz="4000" dirty="0"/>
              <a:t>Statistics and Visualization</a:t>
            </a:r>
          </a:p>
        </p:txBody>
      </p:sp>
      <p:sp>
        <p:nvSpPr>
          <p:cNvPr id="3" name="Content Placeholder 2">
            <a:extLst>
              <a:ext uri="{FF2B5EF4-FFF2-40B4-BE49-F238E27FC236}">
                <a16:creationId xmlns:a16="http://schemas.microsoft.com/office/drawing/2014/main" id="{13F337F2-43F2-E118-95E9-915593FAA59A}"/>
              </a:ext>
            </a:extLst>
          </p:cNvPr>
          <p:cNvSpPr>
            <a:spLocks noGrp="1"/>
          </p:cNvSpPr>
          <p:nvPr>
            <p:ph idx="1"/>
          </p:nvPr>
        </p:nvSpPr>
        <p:spPr>
          <a:xfrm>
            <a:off x="1045028" y="3017522"/>
            <a:ext cx="9941319" cy="3124658"/>
          </a:xfrm>
        </p:spPr>
        <p:txBody>
          <a:bodyPr anchor="ctr">
            <a:normAutofit/>
          </a:bodyPr>
          <a:lstStyle/>
          <a:p>
            <a:pPr marL="0" indent="0">
              <a:buNone/>
            </a:pPr>
            <a:r>
              <a:rPr lang="en-US" sz="2000" dirty="0"/>
              <a:t>It is observed that </a:t>
            </a:r>
            <a:r>
              <a:rPr lang="en-US" sz="2000" b="1" dirty="0"/>
              <a:t>during pre-covid era Pennsylvania took more time to complete the payment throughout all status</a:t>
            </a:r>
            <a:r>
              <a:rPr lang="en-US" sz="2000" dirty="0"/>
              <a:t>. </a:t>
            </a:r>
            <a:r>
              <a:rPr lang="en-US" sz="2000" b="1" dirty="0"/>
              <a:t>New Hampshire, Nevada, and New York took the least time to complete the payment. </a:t>
            </a:r>
            <a:r>
              <a:rPr lang="en-US" sz="2000" dirty="0"/>
              <a:t>However, </a:t>
            </a:r>
            <a:r>
              <a:rPr lang="en-US" sz="2000" b="1" dirty="0"/>
              <a:t>during the post-covid era Indiana took more time to make the payment,</a:t>
            </a:r>
            <a:r>
              <a:rPr lang="en-US" sz="2000" dirty="0"/>
              <a:t> </a:t>
            </a:r>
            <a:r>
              <a:rPr lang="en-US" sz="2000" b="1" dirty="0"/>
              <a:t>Colorado, Iowa, Idaho, Illinois, Maine, Nebraska, Ohio, Oklahoma, South Carolina, Virginia, Puerto Rico took very less time</a:t>
            </a:r>
            <a:r>
              <a:rPr lang="en-US" sz="2000" dirty="0"/>
              <a:t>. From the visualizations it is observed that </a:t>
            </a:r>
            <a:r>
              <a:rPr lang="en-US" sz="2000" b="1" dirty="0"/>
              <a:t>the percentage change in number of days taken to complete the payment is larger in Nevada, and there is no change in South Carolina, Puerto Rico, Oklahoma, Ohio, New York, Nebraska, Manie, Massachusetts, Illinois, Idaho, Iowa, Colorado, and Arizona (Fig 5). Overall, there is a relationship between the Billing Provider State and the Claim Status Category, and the payment time is improved post covid. </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380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8FA29DE6-7753-1B2F-4191-ED7F00B94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88" y="152400"/>
            <a:ext cx="10182224" cy="6600825"/>
          </a:xfrm>
          <a:prstGeom prst="rect">
            <a:avLst/>
          </a:prstGeom>
        </p:spPr>
      </p:pic>
    </p:spTree>
    <p:extLst>
      <p:ext uri="{BB962C8B-B14F-4D97-AF65-F5344CB8AC3E}">
        <p14:creationId xmlns:p14="http://schemas.microsoft.com/office/powerpoint/2010/main" val="3471143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alculator, pen, compass, money and a paper with graphs printed on it">
            <a:extLst>
              <a:ext uri="{FF2B5EF4-FFF2-40B4-BE49-F238E27FC236}">
                <a16:creationId xmlns:a16="http://schemas.microsoft.com/office/drawing/2014/main" id="{75384ECC-A3D5-1E68-DF12-A6361093F7EA}"/>
              </a:ext>
            </a:extLst>
          </p:cNvPr>
          <p:cNvPicPr>
            <a:picLocks noChangeAspect="1"/>
          </p:cNvPicPr>
          <p:nvPr/>
        </p:nvPicPr>
        <p:blipFill rotWithShape="1">
          <a:blip r:embed="rId2"/>
          <a:srcRect b="6639"/>
          <a:stretch/>
        </p:blipFill>
        <p:spPr>
          <a:xfrm>
            <a:off x="20" y="10"/>
            <a:ext cx="12191979" cy="6857990"/>
          </a:xfrm>
          <a:prstGeom prst="rect">
            <a:avLst/>
          </a:prstGeom>
        </p:spPr>
      </p:pic>
      <p:sp>
        <p:nvSpPr>
          <p:cNvPr id="10" name="Rectangle 9">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7998"/>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D9C751-B52D-D228-26E4-4B53ACE49737}"/>
              </a:ext>
            </a:extLst>
          </p:cNvPr>
          <p:cNvSpPr>
            <a:spLocks noGrp="1"/>
          </p:cNvSpPr>
          <p:nvPr>
            <p:ph type="title"/>
          </p:nvPr>
        </p:nvSpPr>
        <p:spPr>
          <a:xfrm>
            <a:off x="2281450" y="1421894"/>
            <a:ext cx="7629098" cy="2554718"/>
          </a:xfrm>
          <a:scene3d>
            <a:camera prst="orthographicFront">
              <a:rot lat="600000" lon="21299997" rev="0"/>
            </a:camera>
            <a:lightRig rig="threePt" dir="t"/>
          </a:scene3d>
        </p:spPr>
        <p:txBody>
          <a:bodyPr vert="horz" lIns="91440" tIns="45720" rIns="91440" bIns="45720" rtlCol="0" anchor="b">
            <a:normAutofit/>
          </a:bodyPr>
          <a:lstStyle/>
          <a:p>
            <a:pPr algn="ctr"/>
            <a:r>
              <a:rPr lang="en-US" sz="5200" b="1" dirty="0">
                <a:solidFill>
                  <a:srgbClr val="FFFFFF"/>
                </a:solidFill>
                <a:effectLst/>
              </a:rPr>
              <a:t>Predictive Analysis</a:t>
            </a:r>
            <a:br>
              <a:rPr lang="en-US" sz="3600" dirty="0">
                <a:solidFill>
                  <a:srgbClr val="FFFFFF"/>
                </a:solidFill>
                <a:effectLst/>
              </a:rPr>
            </a:br>
            <a:endParaRPr lang="en-US" sz="3600" dirty="0">
              <a:solidFill>
                <a:srgbClr val="FFFFFF"/>
              </a:solidFill>
            </a:endParaRPr>
          </a:p>
        </p:txBody>
      </p:sp>
    </p:spTree>
    <p:extLst>
      <p:ext uri="{BB962C8B-B14F-4D97-AF65-F5344CB8AC3E}">
        <p14:creationId xmlns:p14="http://schemas.microsoft.com/office/powerpoint/2010/main" val="7195168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tock exchange numbers">
            <a:extLst>
              <a:ext uri="{FF2B5EF4-FFF2-40B4-BE49-F238E27FC236}">
                <a16:creationId xmlns:a16="http://schemas.microsoft.com/office/drawing/2014/main" id="{6579E6B8-0EF7-280E-671A-2639A3D3495E}"/>
              </a:ext>
            </a:extLst>
          </p:cNvPr>
          <p:cNvPicPr>
            <a:picLocks noChangeAspect="1"/>
          </p:cNvPicPr>
          <p:nvPr/>
        </p:nvPicPr>
        <p:blipFill rotWithShape="1">
          <a:blip r:embed="rId2"/>
          <a:srcRect l="28575" r="30313"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979C833D-CE55-42D0-4328-51C15A7F4B9D}"/>
              </a:ext>
            </a:extLst>
          </p:cNvPr>
          <p:cNvSpPr>
            <a:spLocks noGrp="1"/>
          </p:cNvSpPr>
          <p:nvPr>
            <p:ph type="title"/>
          </p:nvPr>
        </p:nvSpPr>
        <p:spPr>
          <a:xfrm>
            <a:off x="368879" y="255639"/>
            <a:ext cx="7545435" cy="1936955"/>
          </a:xfrm>
        </p:spPr>
        <p:txBody>
          <a:bodyPr>
            <a:normAutofit/>
          </a:bodyPr>
          <a:lstStyle/>
          <a:p>
            <a:r>
              <a:rPr lang="en-US" sz="4000" b="1" i="1" dirty="0">
                <a:effectLst/>
                <a:latin typeface="Century Gothic" panose="020B0502020202020204" pitchFamily="34" charset="0"/>
                <a:ea typeface="Calibri" panose="020F0502020204030204" pitchFamily="34" charset="0"/>
              </a:rPr>
              <a:t>Predicting if the claims are paid or not</a:t>
            </a:r>
            <a:endParaRPr lang="en-US" sz="4000"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337A449E-DB3F-0945-D605-DBC6FA181817}"/>
              </a:ext>
            </a:extLst>
          </p:cNvPr>
          <p:cNvSpPr>
            <a:spLocks noGrp="1"/>
          </p:cNvSpPr>
          <p:nvPr>
            <p:ph idx="1"/>
          </p:nvPr>
        </p:nvSpPr>
        <p:spPr>
          <a:xfrm>
            <a:off x="368879" y="2281084"/>
            <a:ext cx="7230464" cy="3251332"/>
          </a:xfrm>
        </p:spPr>
        <p:txBody>
          <a:bodyPr>
            <a:noAutofit/>
          </a:bodyPr>
          <a:lstStyle/>
          <a:p>
            <a:pPr marL="0" indent="0">
              <a:buNone/>
            </a:pPr>
            <a:r>
              <a:rPr lang="en-US" sz="2000" dirty="0"/>
              <a:t>Various supervised machine learning classification models namely, Logistic Regression, Gaussian Naive Bayes, K-Nearest Neighbors, Support Vector Machines, Random Forest, Gradient Boost, XG Boost are used to predict if the claims are paid or not as the outcome variable is categorical. Accuracy and Time is also computed for each of the models to identify the best model for predicting the payment of claims, the data set used is the remits data set. The outcome variable in the predictive analysis is Claim Status Category and the predictor variables are Statement End FY, RMA_Payer: Prim Lvl III, Claim Status Description, Denial Type, Claim Filling Code, Billing Provider State, Billing Provider City,  Initial Denial Remit Count, Total Denied Remit Count, Final Denials Remit Count, num_days. The outcome variable is converted to binary variable encoding the denied category as 1 and rest as 0. The predictor variables are also label encoded before fitting the models.</a:t>
            </a:r>
          </a:p>
        </p:txBody>
      </p:sp>
    </p:spTree>
    <p:extLst>
      <p:ext uri="{BB962C8B-B14F-4D97-AF65-F5344CB8AC3E}">
        <p14:creationId xmlns:p14="http://schemas.microsoft.com/office/powerpoint/2010/main" val="631604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2DB18F-B542-75EA-69B3-A980F9BA5D8A}"/>
              </a:ext>
            </a:extLst>
          </p:cNvPr>
          <p:cNvSpPr>
            <a:spLocks noGrp="1"/>
          </p:cNvSpPr>
          <p:nvPr>
            <p:ph type="title"/>
          </p:nvPr>
        </p:nvSpPr>
        <p:spPr>
          <a:xfrm>
            <a:off x="1043631" y="809898"/>
            <a:ext cx="10173010" cy="1554480"/>
          </a:xfrm>
        </p:spPr>
        <p:txBody>
          <a:bodyPr anchor="ctr">
            <a:normAutofit/>
          </a:bodyPr>
          <a:lstStyle/>
          <a:p>
            <a:r>
              <a:rPr lang="en-US" sz="2000" dirty="0">
                <a:latin typeface="+mn-lt"/>
                <a:ea typeface="Calibri" panose="020F0502020204030204" pitchFamily="34" charset="0"/>
              </a:rPr>
              <a:t>T</a:t>
            </a:r>
            <a:r>
              <a:rPr lang="en-US" sz="2000" dirty="0">
                <a:effectLst/>
                <a:latin typeface="+mn-lt"/>
                <a:ea typeface="Calibri" panose="020F0502020204030204" pitchFamily="34" charset="0"/>
              </a:rPr>
              <a:t>he best model is Gaussian Naive Bayes as it took less time and provided 100 percent accuracy. The other better models are logistic regression, XG boost, Random Forest, Gradient Boost respectively</a:t>
            </a:r>
            <a:endParaRPr lang="en-US" sz="2000" dirty="0">
              <a:latin typeface="+mn-lt"/>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EA824C5A-91DF-148D-8FE8-DE8C2A7EDB8D}"/>
              </a:ext>
            </a:extLst>
          </p:cNvPr>
          <p:cNvGraphicFramePr>
            <a:graphicFrameLocks noGrp="1"/>
          </p:cNvGraphicFramePr>
          <p:nvPr>
            <p:ph idx="1"/>
            <p:extLst>
              <p:ext uri="{D42A27DB-BD31-4B8C-83A1-F6EECF244321}">
                <p14:modId xmlns:p14="http://schemas.microsoft.com/office/powerpoint/2010/main" val="2970595059"/>
              </p:ext>
            </p:extLst>
          </p:nvPr>
        </p:nvGraphicFramePr>
        <p:xfrm>
          <a:off x="904602" y="3186341"/>
          <a:ext cx="10378442" cy="2872264"/>
        </p:xfrm>
        <a:graphic>
          <a:graphicData uri="http://schemas.openxmlformats.org/drawingml/2006/table">
            <a:tbl>
              <a:tblPr firstRow="1" firstCol="1" bandRow="1"/>
              <a:tblGrid>
                <a:gridCol w="3831105">
                  <a:extLst>
                    <a:ext uri="{9D8B030D-6E8A-4147-A177-3AD203B41FA5}">
                      <a16:colId xmlns:a16="http://schemas.microsoft.com/office/drawing/2014/main" val="1393751475"/>
                    </a:ext>
                  </a:extLst>
                </a:gridCol>
                <a:gridCol w="2272964">
                  <a:extLst>
                    <a:ext uri="{9D8B030D-6E8A-4147-A177-3AD203B41FA5}">
                      <a16:colId xmlns:a16="http://schemas.microsoft.com/office/drawing/2014/main" val="2942534955"/>
                    </a:ext>
                  </a:extLst>
                </a:gridCol>
                <a:gridCol w="3217822">
                  <a:extLst>
                    <a:ext uri="{9D8B030D-6E8A-4147-A177-3AD203B41FA5}">
                      <a16:colId xmlns:a16="http://schemas.microsoft.com/office/drawing/2014/main" val="3141193083"/>
                    </a:ext>
                  </a:extLst>
                </a:gridCol>
                <a:gridCol w="1056551">
                  <a:extLst>
                    <a:ext uri="{9D8B030D-6E8A-4147-A177-3AD203B41FA5}">
                      <a16:colId xmlns:a16="http://schemas.microsoft.com/office/drawing/2014/main" val="931796255"/>
                    </a:ext>
                  </a:extLst>
                </a:gridCol>
              </a:tblGrid>
              <a:tr h="395657">
                <a:tc>
                  <a:txBody>
                    <a:bodyPr/>
                    <a:lstStyle/>
                    <a:p>
                      <a:pPr marL="0" marR="0" algn="just">
                        <a:lnSpc>
                          <a:spcPct val="107000"/>
                        </a:lnSpc>
                        <a:spcBef>
                          <a:spcPts val="0"/>
                        </a:spcBef>
                        <a:spcAft>
                          <a:spcPts val="0"/>
                        </a:spcAft>
                      </a:pPr>
                      <a:r>
                        <a:rPr lang="en-US" sz="2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Machine Learning Algorithm</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2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Time in seconds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2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Accuracy in  percentage</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2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Rank</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9805299"/>
                  </a:ext>
                </a:extLst>
              </a:tr>
              <a:tr h="353801">
                <a:tc>
                  <a:txBody>
                    <a:bodyPr/>
                    <a:lstStyle/>
                    <a:p>
                      <a:pPr marL="0" marR="0" algn="just">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Logistic Regression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3.42</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100</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2</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34965"/>
                  </a:ext>
                </a:extLst>
              </a:tr>
              <a:tr h="353801">
                <a:tc>
                  <a:txBody>
                    <a:bodyPr/>
                    <a:lstStyle/>
                    <a:p>
                      <a:pPr marL="0" marR="0" algn="just">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Gaussian Naive Bayes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0.46</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100</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1</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5195847"/>
                  </a:ext>
                </a:extLst>
              </a:tr>
              <a:tr h="353801">
                <a:tc>
                  <a:txBody>
                    <a:bodyPr/>
                    <a:lstStyle/>
                    <a:p>
                      <a:pPr marL="0" marR="0" algn="just">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K-Nearest Neighbors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87.31</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99.8</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6</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1126905"/>
                  </a:ext>
                </a:extLst>
              </a:tr>
              <a:tr h="353801">
                <a:tc>
                  <a:txBody>
                    <a:bodyPr/>
                    <a:lstStyle/>
                    <a:p>
                      <a:pPr marL="0" marR="0" algn="just">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Support Vector Machines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960.21</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99.9</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7</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4784644"/>
                  </a:ext>
                </a:extLst>
              </a:tr>
              <a:tr h="353801">
                <a:tc>
                  <a:txBody>
                    <a:bodyPr/>
                    <a:lstStyle/>
                    <a:p>
                      <a:pPr marL="0" marR="0" algn="just">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Random Forest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17.33</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100</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4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7203241"/>
                  </a:ext>
                </a:extLst>
              </a:tr>
              <a:tr h="353801">
                <a:tc>
                  <a:txBody>
                    <a:bodyPr/>
                    <a:lstStyle/>
                    <a:p>
                      <a:pPr marL="0" marR="0" algn="just">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Gradient Boost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21.85</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100</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5</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5893640"/>
                  </a:ext>
                </a:extLst>
              </a:tr>
              <a:tr h="353801">
                <a:tc>
                  <a:txBody>
                    <a:bodyPr/>
                    <a:lstStyle/>
                    <a:p>
                      <a:pPr marL="0" marR="0" algn="just">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Xg Boost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5.74</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100</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900" kern="1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3</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1844" marR="1218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9130502"/>
                  </a:ext>
                </a:extLst>
              </a:tr>
            </a:tbl>
          </a:graphicData>
        </a:graphic>
      </p:graphicFrame>
    </p:spTree>
    <p:extLst>
      <p:ext uri="{BB962C8B-B14F-4D97-AF65-F5344CB8AC3E}">
        <p14:creationId xmlns:p14="http://schemas.microsoft.com/office/powerpoint/2010/main" val="4237868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335E3D-8738-5F86-706D-C0D69C7CA6B6}"/>
              </a:ext>
            </a:extLst>
          </p:cNvPr>
          <p:cNvSpPr>
            <a:spLocks noGrp="1"/>
          </p:cNvSpPr>
          <p:nvPr>
            <p:ph type="title"/>
          </p:nvPr>
        </p:nvSpPr>
        <p:spPr>
          <a:xfrm>
            <a:off x="641555" y="380171"/>
            <a:ext cx="6948947" cy="2690987"/>
          </a:xfrm>
        </p:spPr>
        <p:txBody>
          <a:bodyPr>
            <a:normAutofit/>
          </a:bodyPr>
          <a:lstStyle/>
          <a:p>
            <a:r>
              <a:rPr lang="en-US" sz="4000" b="1" i="1" kern="100" dirty="0">
                <a:effectLst/>
                <a:ea typeface="Calibri" panose="020F0502020204030204" pitchFamily="34" charset="0"/>
                <a:cs typeface="Times New Roman" panose="02020603050405020304" pitchFamily="18" charset="0"/>
              </a:rPr>
              <a:t>Predicting time taken to make the entire payment</a:t>
            </a:r>
            <a:br>
              <a:rPr lang="en-US" sz="37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700" dirty="0"/>
          </a:p>
        </p:txBody>
      </p:sp>
      <p:sp>
        <p:nvSpPr>
          <p:cNvPr id="3" name="Content Placeholder 2">
            <a:extLst>
              <a:ext uri="{FF2B5EF4-FFF2-40B4-BE49-F238E27FC236}">
                <a16:creationId xmlns:a16="http://schemas.microsoft.com/office/drawing/2014/main" id="{7BA1DB50-F7CF-8853-6FE2-5E388DAD2889}"/>
              </a:ext>
            </a:extLst>
          </p:cNvPr>
          <p:cNvSpPr>
            <a:spLocks noGrp="1"/>
          </p:cNvSpPr>
          <p:nvPr>
            <p:ph idx="1"/>
          </p:nvPr>
        </p:nvSpPr>
        <p:spPr>
          <a:xfrm>
            <a:off x="741402" y="2917723"/>
            <a:ext cx="5387967" cy="2690987"/>
          </a:xfrm>
        </p:spPr>
        <p:txBody>
          <a:bodyPr>
            <a:normAutofit lnSpcReduction="10000"/>
          </a:bodyPr>
          <a:lstStyle/>
          <a:p>
            <a:pPr marL="0" marR="0" indent="0">
              <a:spcBef>
                <a:spcPts val="0"/>
              </a:spcBef>
              <a:spcAft>
                <a:spcPts val="800"/>
              </a:spcAft>
              <a:buNone/>
            </a:pPr>
            <a:r>
              <a:rPr lang="en-US" sz="2000" kern="100" dirty="0">
                <a:effectLst/>
                <a:latin typeface="Segoe UI Light" panose="020B0502040204020203" pitchFamily="34" charset="0"/>
                <a:ea typeface="Calibri" panose="020F0502020204030204" pitchFamily="34" charset="0"/>
                <a:cs typeface="Segoe UI Light" panose="020B0502040204020203" pitchFamily="34" charset="0"/>
              </a:rPr>
              <a:t>A linear regression model is fit to predict the time taken for the payment as the outcome variable (num_days) here is numerical. The model is first fit on the remits data set and the score is calculated then the same model is applied on the claims data set considering it as the new records. The predictor variables are RMA_Payer: Prim Lvl III, Billing Provider State, Billing Provider City and the outcome variable is num_days.</a:t>
            </a:r>
          </a:p>
          <a:p>
            <a:endParaRPr lang="en-US" sz="2000" dirty="0"/>
          </a:p>
        </p:txBody>
      </p:sp>
      <p:pic>
        <p:nvPicPr>
          <p:cNvPr id="5" name="Picture 4" descr="White calculator">
            <a:extLst>
              <a:ext uri="{FF2B5EF4-FFF2-40B4-BE49-F238E27FC236}">
                <a16:creationId xmlns:a16="http://schemas.microsoft.com/office/drawing/2014/main" id="{555EC0B0-E2A0-FFEB-61A8-5BF8AB5CB550}"/>
              </a:ext>
            </a:extLst>
          </p:cNvPr>
          <p:cNvPicPr>
            <a:picLocks noChangeAspect="1"/>
          </p:cNvPicPr>
          <p:nvPr/>
        </p:nvPicPr>
        <p:blipFill rotWithShape="1">
          <a:blip r:embed="rId2"/>
          <a:srcRect l="1989" r="3997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35288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tock market graph on display">
            <a:extLst>
              <a:ext uri="{FF2B5EF4-FFF2-40B4-BE49-F238E27FC236}">
                <a16:creationId xmlns:a16="http://schemas.microsoft.com/office/drawing/2014/main" id="{C8196DC2-AC9B-8BE8-6920-822956695948}"/>
              </a:ext>
            </a:extLst>
          </p:cNvPr>
          <p:cNvPicPr>
            <a:picLocks noChangeAspect="1"/>
          </p:cNvPicPr>
          <p:nvPr/>
        </p:nvPicPr>
        <p:blipFill rotWithShape="1">
          <a:blip r:embed="rId2">
            <a:alphaModFix amt="35000"/>
          </a:blip>
          <a:srcRect t="3017"/>
          <a:stretch/>
        </p:blipFill>
        <p:spPr>
          <a:xfrm>
            <a:off x="0" y="10"/>
            <a:ext cx="12191980" cy="6857990"/>
          </a:xfrm>
          <a:prstGeom prst="rect">
            <a:avLst/>
          </a:prstGeom>
        </p:spPr>
      </p:pic>
      <p:sp>
        <p:nvSpPr>
          <p:cNvPr id="3" name="TextBox 2">
            <a:extLst>
              <a:ext uri="{FF2B5EF4-FFF2-40B4-BE49-F238E27FC236}">
                <a16:creationId xmlns:a16="http://schemas.microsoft.com/office/drawing/2014/main" id="{BB72BE9E-75BD-7AD6-613E-C519C8F45946}"/>
              </a:ext>
            </a:extLst>
          </p:cNvPr>
          <p:cNvSpPr txBox="1"/>
          <p:nvPr/>
        </p:nvSpPr>
        <p:spPr>
          <a:xfrm>
            <a:off x="838200" y="1825625"/>
            <a:ext cx="10515600" cy="4351338"/>
          </a:xfrm>
          <a:prstGeom prst="rect">
            <a:avLst/>
          </a:prstGeom>
        </p:spPr>
        <p:txBody>
          <a:bodyPr vert="horz" lIns="91440" tIns="45720" rIns="91440" bIns="45720" rtlCol="0">
            <a:noAutofit/>
          </a:bodyPr>
          <a:lstStyle/>
          <a:p>
            <a:pPr>
              <a:lnSpc>
                <a:spcPct val="90000"/>
              </a:lnSpc>
              <a:spcAft>
                <a:spcPts val="600"/>
              </a:spcAft>
            </a:pPr>
            <a:r>
              <a:rPr lang="en-US" sz="2000" dirty="0">
                <a:solidFill>
                  <a:srgbClr val="FFFFFF"/>
                </a:solidFill>
              </a:rPr>
              <a:t>The study used the Dask framework in Python and claims and denial data from the Envision Healthcare database to analyze trends in pre-COVID and post-COVID era. The datasets were cleaned by removing nulls and changing data types to appropriate types. Descriptive statistics were calculated for numerical attributes in both datasets, and visualizations like scatter plots, heatmaps, stacked bar charts, and bar charts were used to reveal interactions between variables. Statistical tests like Chi-Squared test and Multinomial regression were used to analyze the datasets, and machine learning classification models like Logistic Regression, Gaussian Naive Bayes, K-Nearest Neighbors, Support Vector Machines, Random Forest, Gradient Boost, XG Boost were used to predict if claims were paid or not. A linear regression model was also used to predict the time taken for the payment. The study found a relationship between the type of insurance and claim status category, and that there was a relationship between the type of insurance and the number of days taken for payment. The study also found a relationship between claim status category and billing provider state, with a percentage change in the number of days from pre-COVID to post-COVID. In the predictive analysis it is found that the best model for predicting payment of claims was Gaussian Naïve Bayes, and the best model for predicting the time taken for payment was Linear Regression. </a:t>
            </a:r>
          </a:p>
        </p:txBody>
      </p:sp>
      <p:sp>
        <p:nvSpPr>
          <p:cNvPr id="4" name="Title 1">
            <a:extLst>
              <a:ext uri="{FF2B5EF4-FFF2-40B4-BE49-F238E27FC236}">
                <a16:creationId xmlns:a16="http://schemas.microsoft.com/office/drawing/2014/main" id="{D390C2D3-4F7B-2A69-4D1C-5614315DBD26}"/>
              </a:ext>
            </a:extLst>
          </p:cNvPr>
          <p:cNvSpPr txBox="1">
            <a:spLocks/>
          </p:cNvSpPr>
          <p:nvPr/>
        </p:nvSpPr>
        <p:spPr>
          <a:xfrm>
            <a:off x="838200" y="436619"/>
            <a:ext cx="10515600" cy="9523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Summary</a:t>
            </a:r>
          </a:p>
        </p:txBody>
      </p:sp>
    </p:spTree>
    <p:extLst>
      <p:ext uri="{BB962C8B-B14F-4D97-AF65-F5344CB8AC3E}">
        <p14:creationId xmlns:p14="http://schemas.microsoft.com/office/powerpoint/2010/main" val="341709577"/>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CCA753C4-7577-46B8-0248-69B6C1DF27B4}"/>
              </a:ext>
            </a:extLst>
          </p:cNvPr>
          <p:cNvPicPr>
            <a:picLocks noChangeAspect="1"/>
          </p:cNvPicPr>
          <p:nvPr/>
        </p:nvPicPr>
        <p:blipFill rotWithShape="1">
          <a:blip r:embed="rId2">
            <a:alphaModFix amt="50000"/>
          </a:blip>
          <a:srcRect r="11111"/>
          <a:stretch/>
        </p:blipFill>
        <p:spPr>
          <a:xfrm>
            <a:off x="20" y="1"/>
            <a:ext cx="12191980" cy="6857999"/>
          </a:xfrm>
          <a:prstGeom prst="rect">
            <a:avLst/>
          </a:prstGeom>
        </p:spPr>
      </p:pic>
      <p:sp>
        <p:nvSpPr>
          <p:cNvPr id="2" name="Title 1">
            <a:extLst>
              <a:ext uri="{FF2B5EF4-FFF2-40B4-BE49-F238E27FC236}">
                <a16:creationId xmlns:a16="http://schemas.microsoft.com/office/drawing/2014/main" id="{78F6B8A9-B9AA-2531-D1C4-A59630262D3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Insights For Organization</a:t>
            </a:r>
          </a:p>
        </p:txBody>
      </p:sp>
    </p:spTree>
    <p:extLst>
      <p:ext uri="{BB962C8B-B14F-4D97-AF65-F5344CB8AC3E}">
        <p14:creationId xmlns:p14="http://schemas.microsoft.com/office/powerpoint/2010/main" val="1656243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3">
            <a:extLst>
              <a:ext uri="{FF2B5EF4-FFF2-40B4-BE49-F238E27FC236}">
                <a16:creationId xmlns:a16="http://schemas.microsoft.com/office/drawing/2014/main" id="{53EFD484-FE02-78EE-4131-FDE263ED5BD0}"/>
              </a:ext>
            </a:extLst>
          </p:cNvPr>
          <p:cNvPicPr>
            <a:picLocks noChangeAspect="1"/>
          </p:cNvPicPr>
          <p:nvPr/>
        </p:nvPicPr>
        <p:blipFill rotWithShape="1">
          <a:blip r:embed="rId2"/>
          <a:srcRect t="5257" b="13515"/>
          <a:stretch/>
        </p:blipFill>
        <p:spPr>
          <a:xfrm>
            <a:off x="20" y="-22"/>
            <a:ext cx="12191977" cy="6858022"/>
          </a:xfrm>
          <a:prstGeom prst="rect">
            <a:avLst/>
          </a:prstGeom>
        </p:spPr>
      </p:pic>
      <p:sp>
        <p:nvSpPr>
          <p:cNvPr id="25"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93A17A-E2F1-6322-4B27-4C9CAAFE27EC}"/>
              </a:ext>
            </a:extLst>
          </p:cNvPr>
          <p:cNvSpPr>
            <a:spLocks noGrp="1"/>
          </p:cNvSpPr>
          <p:nvPr>
            <p:ph type="title"/>
          </p:nvPr>
        </p:nvSpPr>
        <p:spPr>
          <a:xfrm>
            <a:off x="2325624" y="2821574"/>
            <a:ext cx="8021803" cy="1214830"/>
          </a:xfrm>
        </p:spPr>
        <p:txBody>
          <a:bodyPr vert="horz" lIns="91440" tIns="45720" rIns="91440" bIns="45720" rtlCol="0" anchor="t">
            <a:normAutofit/>
          </a:bodyPr>
          <a:lstStyle/>
          <a:p>
            <a:r>
              <a:rPr lang="en-US" sz="5200" dirty="0"/>
              <a:t>Insights for organization</a:t>
            </a:r>
          </a:p>
        </p:txBody>
      </p:sp>
      <p:sp>
        <p:nvSpPr>
          <p:cNvPr id="26"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121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4" descr="Light bulb on yellow background with sketched light beams and cord">
            <a:extLst>
              <a:ext uri="{FF2B5EF4-FFF2-40B4-BE49-F238E27FC236}">
                <a16:creationId xmlns:a16="http://schemas.microsoft.com/office/drawing/2014/main" id="{47F2F0B0-5D75-DAD6-7F19-5D5D33FE05F3}"/>
              </a:ext>
            </a:extLst>
          </p:cNvPr>
          <p:cNvPicPr>
            <a:picLocks noChangeAspect="1"/>
          </p:cNvPicPr>
          <p:nvPr/>
        </p:nvPicPr>
        <p:blipFill rotWithShape="1">
          <a:blip r:embed="rId2">
            <a:alphaModFix amt="40000"/>
          </a:blip>
          <a:srcRect t="8537"/>
          <a:stretch/>
        </p:blipFill>
        <p:spPr>
          <a:xfrm>
            <a:off x="-1" y="10"/>
            <a:ext cx="12192001" cy="6857990"/>
          </a:xfrm>
          <a:prstGeom prst="rect">
            <a:avLst/>
          </a:prstGeom>
        </p:spPr>
      </p:pic>
      <p:sp>
        <p:nvSpPr>
          <p:cNvPr id="3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6667791-6F53-3BCB-39A2-9574E84FB262}"/>
              </a:ext>
            </a:extLst>
          </p:cNvPr>
          <p:cNvSpPr txBox="1"/>
          <p:nvPr/>
        </p:nvSpPr>
        <p:spPr>
          <a:xfrm>
            <a:off x="838200" y="2004446"/>
            <a:ext cx="10515600" cy="4176897"/>
          </a:xfrm>
          <a:prstGeom prst="rect">
            <a:avLst/>
          </a:prstGeom>
        </p:spPr>
        <p:txBody>
          <a:bodyPr vert="horz" lIns="91440" tIns="45720" rIns="91440" bIns="45720" rtlCol="0">
            <a:normAutofit/>
          </a:bodyPr>
          <a:lstStyle/>
          <a:p>
            <a:pPr marL="0" marR="0" indent="-228600">
              <a:lnSpc>
                <a:spcPct val="90000"/>
              </a:lnSpc>
              <a:spcBef>
                <a:spcPts val="0"/>
              </a:spcBef>
              <a:spcAft>
                <a:spcPts val="800"/>
              </a:spcAft>
              <a:buFont typeface="Arial" panose="020B0604020202020204" pitchFamily="34" charset="0"/>
              <a:buChar char="•"/>
            </a:pPr>
            <a:r>
              <a:rPr lang="en-US" sz="1700" b="1" dirty="0">
                <a:solidFill>
                  <a:srgbClr val="FFFFFF"/>
                </a:solidFill>
                <a:effectLst/>
              </a:rPr>
              <a:t>The organization can use the insights gained from the statistical and predictive analyses to optimize their claims processing procedures</a:t>
            </a:r>
            <a:r>
              <a:rPr lang="en-US" sz="1700" dirty="0">
                <a:solidFill>
                  <a:srgbClr val="FFFFFF"/>
                </a:solidFill>
                <a:effectLst/>
              </a:rPr>
              <a:t>. For example, by understanding which types of claims are more likely to be denied, they can proactively identify and resolve issues that might otherwise cause a delay in payment. They can also identify patterns in the data that suggest which types of claims are more likely to be fraudulent, allowing them to prioritize their investigations accordingly. </a:t>
            </a:r>
          </a:p>
          <a:p>
            <a:pPr marL="0" marR="0" indent="-228600">
              <a:lnSpc>
                <a:spcPct val="90000"/>
              </a:lnSpc>
              <a:spcBef>
                <a:spcPts val="0"/>
              </a:spcBef>
              <a:spcAft>
                <a:spcPts val="800"/>
              </a:spcAft>
              <a:buFont typeface="Arial" panose="020B0604020202020204" pitchFamily="34" charset="0"/>
              <a:buChar char="•"/>
            </a:pPr>
            <a:r>
              <a:rPr lang="en-US" sz="1700" b="1" dirty="0">
                <a:solidFill>
                  <a:srgbClr val="FFFFFF"/>
                </a:solidFill>
                <a:effectLst/>
              </a:rPr>
              <a:t>By analyzing the data on the different types of insurance providers and the time it takes for them to pay claims, the organization can better negotiate with payers and set more favorable terms for reimbursement. </a:t>
            </a:r>
          </a:p>
          <a:p>
            <a:pPr marL="0" marR="0" indent="-228600">
              <a:lnSpc>
                <a:spcPct val="90000"/>
              </a:lnSpc>
              <a:spcBef>
                <a:spcPts val="0"/>
              </a:spcBef>
              <a:spcAft>
                <a:spcPts val="800"/>
              </a:spcAft>
              <a:buFont typeface="Arial" panose="020B0604020202020204" pitchFamily="34" charset="0"/>
              <a:buChar char="•"/>
            </a:pPr>
            <a:r>
              <a:rPr lang="en-US" sz="1700" b="1" dirty="0">
                <a:solidFill>
                  <a:srgbClr val="FFFFFF"/>
                </a:solidFill>
                <a:effectLst/>
              </a:rPr>
              <a:t>They can also use the insights to identify payers that are more likely to be problematic, allowing them to focus their attention on resolving issues with those payers</a:t>
            </a:r>
            <a:r>
              <a:rPr lang="en-US" sz="1700" dirty="0">
                <a:solidFill>
                  <a:srgbClr val="FFFFFF"/>
                </a:solidFill>
                <a:effectLst/>
              </a:rPr>
              <a:t>. By understanding the patterns in the data related to the time it takes to process claims and receive payment, the organization can better plan their finances and allocate resources more effectively. For example, they can adjust their cash flow projections based on the time it takes to receive payment, reducing the risk of cash flow issues. </a:t>
            </a:r>
          </a:p>
          <a:p>
            <a:pPr marL="0" marR="0" indent="-228600">
              <a:lnSpc>
                <a:spcPct val="90000"/>
              </a:lnSpc>
              <a:spcBef>
                <a:spcPts val="0"/>
              </a:spcBef>
              <a:spcAft>
                <a:spcPts val="800"/>
              </a:spcAft>
              <a:buFont typeface="Arial" panose="020B0604020202020204" pitchFamily="34" charset="0"/>
              <a:buChar char="•"/>
            </a:pPr>
            <a:r>
              <a:rPr lang="en-US" sz="1700" b="1" dirty="0">
                <a:solidFill>
                  <a:srgbClr val="FFFFFF"/>
                </a:solidFill>
                <a:effectLst/>
              </a:rPr>
              <a:t>The visualizations generated in this study can help the organization identify areas where they need to improve their operations</a:t>
            </a:r>
            <a:r>
              <a:rPr lang="en-US" sz="1700" dirty="0">
                <a:solidFill>
                  <a:srgbClr val="FFFFFF"/>
                </a:solidFill>
                <a:effectLst/>
              </a:rPr>
              <a:t>. For example, if they see a high percentage of denied claims for a particular insurance provider, they can investigate the cause and take steps to address the issue. Overall, the results of this study can help the organization make data-driven decisions that improve their operations, increase efficiency, and reduce costs.</a:t>
            </a:r>
          </a:p>
        </p:txBody>
      </p:sp>
    </p:spTree>
    <p:extLst>
      <p:ext uri="{BB962C8B-B14F-4D97-AF65-F5344CB8AC3E}">
        <p14:creationId xmlns:p14="http://schemas.microsoft.com/office/powerpoint/2010/main" val="18097876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933FE84-86B3-3405-982C-284753BB36BF}"/>
              </a:ext>
            </a:extLst>
          </p:cNvPr>
          <p:cNvSpPr>
            <a:spLocks noGrp="1"/>
          </p:cNvSpPr>
          <p:nvPr>
            <p:ph type="title"/>
          </p:nvPr>
        </p:nvSpPr>
        <p:spPr>
          <a:xfrm>
            <a:off x="838200" y="365126"/>
            <a:ext cx="10515600" cy="869156"/>
          </a:xfrm>
        </p:spPr>
        <p:txBody>
          <a:bodyPr>
            <a:normAutofit/>
          </a:bodyPr>
          <a:lstStyle/>
          <a:p>
            <a:r>
              <a:rPr lang="en-US" sz="4000" dirty="0"/>
              <a:t>Gaps and How they are filled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E038F7-9321-D3C1-355F-9F6884DBB1B0}"/>
              </a:ext>
            </a:extLst>
          </p:cNvPr>
          <p:cNvSpPr>
            <a:spLocks noGrp="1"/>
          </p:cNvSpPr>
          <p:nvPr>
            <p:ph idx="1"/>
          </p:nvPr>
        </p:nvSpPr>
        <p:spPr>
          <a:xfrm>
            <a:off x="555710" y="1234282"/>
            <a:ext cx="11080580" cy="4942681"/>
          </a:xfrm>
        </p:spPr>
        <p:txBody>
          <a:bodyPr>
            <a:noAutofit/>
          </a:bodyPr>
          <a:lstStyle/>
          <a:p>
            <a:r>
              <a:rPr lang="en-US" sz="2000" dirty="0"/>
              <a:t>An article “Turning Hospital Data into Dollars” by Bradley, Kaplan, 2010 used a rule-based approach called “predictive analytics” to classify hospital payment, in the same way this study will be using predictive analysis however, this goes beyond just classification, this study predicts if the payments will be paid or not. </a:t>
            </a:r>
          </a:p>
          <a:p>
            <a:r>
              <a:rPr lang="en-US" sz="2000" dirty="0"/>
              <a:t>Although the article "Rule-Based Prediction of Medical Claims' Payments: A Method and Initial Application to Medicaid Data" by Wojtusiak, Ngufor, Shiver, Ewald, 2011 used a rule-based approach to make predictions on Medicaid claims payments, it does not provide an intuition on how the rule-based approach works for all the types of insurance claims and insurance denials. This gap will be filled by this study where the data related to all types of insurance claims and denials will be used for statistical analysis in the context of Covid19 and building various supervised machine learning models. </a:t>
            </a:r>
          </a:p>
          <a:p>
            <a:r>
              <a:rPr lang="en-US" sz="2000" dirty="0"/>
              <a:t>Another article “Two models to investigate Medicare fraud within unsupervised databases. Expert Systems with Applications” by Musal, 2010 has suggested the use of unsupervised machine learning algorithms in detecting the fraud claims in medicare data, and article “A survey on statistical methods for health care fraud detection. Health Care Management Science” by Li, Huang, Jin, Shi, 2008 has also suggested the use of statistical methods for fraud detection for increased accuracy. Though this article does not detect the fraud payments directly, this uses supervised machine learning algorithms for payment prediction on all kinds of data. </a:t>
            </a:r>
          </a:p>
        </p:txBody>
      </p:sp>
    </p:spTree>
    <p:extLst>
      <p:ext uri="{BB962C8B-B14F-4D97-AF65-F5344CB8AC3E}">
        <p14:creationId xmlns:p14="http://schemas.microsoft.com/office/powerpoint/2010/main" val="3507672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Video 12" descr="Escalator Moving Up">
            <a:extLst>
              <a:ext uri="{FF2B5EF4-FFF2-40B4-BE49-F238E27FC236}">
                <a16:creationId xmlns:a16="http://schemas.microsoft.com/office/drawing/2014/main" id="{E3307CF4-49D7-CB56-2BAD-51974752E6E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095" y="10"/>
            <a:ext cx="12191999" cy="6857990"/>
          </a:xfrm>
          <a:prstGeom prst="rect">
            <a:avLst/>
          </a:prstGeom>
        </p:spPr>
      </p:pic>
      <p:sp>
        <p:nvSpPr>
          <p:cNvPr id="10" name="Rectangle 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6D3188-54D3-07DD-330B-7BE3BC60158B}"/>
              </a:ext>
            </a:extLst>
          </p:cNvPr>
          <p:cNvSpPr>
            <a:spLocks noGrp="1"/>
          </p:cNvSpPr>
          <p:nvPr>
            <p:ph type="title"/>
          </p:nvPr>
        </p:nvSpPr>
        <p:spPr>
          <a:xfrm>
            <a:off x="3996625" y="2893760"/>
            <a:ext cx="4702549" cy="1207398"/>
          </a:xfrm>
        </p:spPr>
        <p:txBody>
          <a:bodyPr vert="horz" lIns="91440" tIns="45720" rIns="91440" bIns="45720" rtlCol="0" anchor="t">
            <a:normAutofit/>
          </a:bodyPr>
          <a:lstStyle/>
          <a:p>
            <a:r>
              <a:rPr lang="en-US" sz="6000" b="1" dirty="0">
                <a:solidFill>
                  <a:schemeClr val="tx1">
                    <a:lumMod val="95000"/>
                    <a:lumOff val="5000"/>
                  </a:schemeClr>
                </a:solidFill>
              </a:rPr>
              <a:t>conclusion</a:t>
            </a:r>
          </a:p>
        </p:txBody>
      </p:sp>
      <p:sp>
        <p:nvSpPr>
          <p:cNvPr id="12" name="Rectangle 1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691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Picture 5" descr="Background pattern&#10;&#10;Description automatically generated">
            <a:extLst>
              <a:ext uri="{FF2B5EF4-FFF2-40B4-BE49-F238E27FC236}">
                <a16:creationId xmlns:a16="http://schemas.microsoft.com/office/drawing/2014/main" id="{17F807B0-9815-9CEF-657F-1AB74E2138EB}"/>
              </a:ext>
            </a:extLst>
          </p:cNvPr>
          <p:cNvPicPr>
            <a:picLocks noChangeAspect="1"/>
          </p:cNvPicPr>
          <p:nvPr/>
        </p:nvPicPr>
        <p:blipFill rotWithShape="1">
          <a:blip r:embed="rId2">
            <a:duotone>
              <a:schemeClr val="accent1">
                <a:shade val="45000"/>
                <a:satMod val="135000"/>
              </a:schemeClr>
              <a:prstClr val="white"/>
            </a:duotone>
            <a:alphaModFix amt="35000"/>
          </a:blip>
          <a:srcRect t="7966" b="12528"/>
          <a:stretch/>
        </p:blipFill>
        <p:spPr>
          <a:xfrm>
            <a:off x="20" y="10"/>
            <a:ext cx="12191981" cy="6857989"/>
          </a:xfrm>
          <a:prstGeom prst="rect">
            <a:avLst/>
          </a:prstGeom>
        </p:spPr>
      </p:pic>
      <p:sp>
        <p:nvSpPr>
          <p:cNvPr id="4" name="Title 3">
            <a:extLst>
              <a:ext uri="{FF2B5EF4-FFF2-40B4-BE49-F238E27FC236}">
                <a16:creationId xmlns:a16="http://schemas.microsoft.com/office/drawing/2014/main" id="{2AD301AA-2E4E-0FF4-8253-908EC4D704F1}"/>
              </a:ext>
            </a:extLst>
          </p:cNvPr>
          <p:cNvSpPr>
            <a:spLocks noGrp="1"/>
          </p:cNvSpPr>
          <p:nvPr>
            <p:ph type="title"/>
          </p:nvPr>
        </p:nvSpPr>
        <p:spPr>
          <a:xfrm>
            <a:off x="1202062" y="1507449"/>
            <a:ext cx="9679449" cy="3843102"/>
          </a:xfrm>
        </p:spPr>
        <p:txBody>
          <a:bodyPr vert="horz" lIns="91440" tIns="45720" rIns="91440" bIns="45720" rtlCol="0" anchor="b">
            <a:normAutofit/>
          </a:bodyPr>
          <a:lstStyle/>
          <a:p>
            <a:r>
              <a:rPr lang="en-US" sz="2000" dirty="0">
                <a:solidFill>
                  <a:srgbClr val="FFFFFF"/>
                </a:solidFill>
                <a:effectLst/>
              </a:rPr>
              <a:t> </a:t>
            </a:r>
            <a:r>
              <a:rPr lang="en-US" sz="2000" dirty="0">
                <a:solidFill>
                  <a:srgbClr val="FFFFFF"/>
                </a:solidFill>
              </a:rPr>
              <a:t>T</a:t>
            </a:r>
            <a:r>
              <a:rPr lang="en-US" sz="2000" dirty="0">
                <a:solidFill>
                  <a:srgbClr val="FFFFFF"/>
                </a:solidFill>
                <a:effectLst/>
              </a:rPr>
              <a:t>his study analyzed healthcare claims and remits data to understand the trends and patterns of claim processing and payment. Descriptive statistics and data visualization techniques were used to gain insights into the data, while statistical analyses were performed to test hypotheses and determine the relationships between different variables. Predictive Analysis were performed to predict if the claims will be denied or paid, and the time taken to pay the claims. </a:t>
            </a:r>
            <a:br>
              <a:rPr lang="en-US" sz="2000" dirty="0">
                <a:solidFill>
                  <a:srgbClr val="FFFFFF"/>
                </a:solidFill>
                <a:effectLst/>
              </a:rPr>
            </a:br>
            <a:r>
              <a:rPr lang="en-US" sz="2000" dirty="0">
                <a:solidFill>
                  <a:srgbClr val="FFFFFF"/>
                </a:solidFill>
                <a:effectLst/>
              </a:rPr>
              <a:t>Overall, this study provides useful insights into the processing and payment of healthcare claims and highlights the need for further research to better understand the factors affecting the time taken for claims reimbursement and the denial of claims by insurance companies. The findings of this study could also be useful for healthcare providers and insurance companies to improve their claim processing and payment systems.</a:t>
            </a:r>
            <a:endParaRPr lang="en-US" sz="2000" dirty="0">
              <a:solidFill>
                <a:srgbClr val="FFFFFF"/>
              </a:solidFill>
            </a:endParaRP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6"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03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03056993-AEEE-55F4-C33B-0357C92A307B}"/>
              </a:ext>
            </a:extLst>
          </p:cNvPr>
          <p:cNvPicPr>
            <a:picLocks noChangeAspect="1"/>
          </p:cNvPicPr>
          <p:nvPr/>
        </p:nvPicPr>
        <p:blipFill rotWithShape="1">
          <a:blip r:embed="rId2"/>
          <a:srcRect t="20562" b="4438"/>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1FB64A-41F0-E5AE-F450-CC23E792B1AB}"/>
              </a:ext>
            </a:extLst>
          </p:cNvPr>
          <p:cNvSpPr>
            <a:spLocks noGrp="1"/>
          </p:cNvSpPr>
          <p:nvPr>
            <p:ph type="title"/>
          </p:nvPr>
        </p:nvSpPr>
        <p:spPr>
          <a:xfrm>
            <a:off x="838200" y="365126"/>
            <a:ext cx="10515600" cy="730250"/>
          </a:xfrm>
        </p:spPr>
        <p:txBody>
          <a:bodyPr>
            <a:normAutofit/>
          </a:bodyPr>
          <a:lstStyle/>
          <a:p>
            <a:r>
              <a:rPr lang="en-US" sz="4000" dirty="0"/>
              <a:t>Citations</a:t>
            </a:r>
          </a:p>
        </p:txBody>
      </p:sp>
      <p:sp>
        <p:nvSpPr>
          <p:cNvPr id="3" name="Content Placeholder 2">
            <a:extLst>
              <a:ext uri="{FF2B5EF4-FFF2-40B4-BE49-F238E27FC236}">
                <a16:creationId xmlns:a16="http://schemas.microsoft.com/office/drawing/2014/main" id="{4E804BCB-4A0C-4668-485C-890EEC4A6747}"/>
              </a:ext>
            </a:extLst>
          </p:cNvPr>
          <p:cNvSpPr>
            <a:spLocks noGrp="1"/>
          </p:cNvSpPr>
          <p:nvPr>
            <p:ph idx="1"/>
          </p:nvPr>
        </p:nvSpPr>
        <p:spPr>
          <a:xfrm>
            <a:off x="838200" y="1095376"/>
            <a:ext cx="10515600" cy="5524499"/>
          </a:xfrm>
        </p:spPr>
        <p:txBody>
          <a:bodyPr>
            <a:normAutofit fontScale="92500" lnSpcReduction="10000"/>
          </a:bodyPr>
          <a:lstStyle/>
          <a:p>
            <a:r>
              <a:rPr lang="en-US" sz="2000" dirty="0"/>
              <a:t>[1] Kaye AD, Okeagu CN, Pham AD, et al. Economic impact of COVID-19 pandemic on      healthcare facilities and systems: International perspectives. Best Pract Res Clin Anaesthesiol. 2021;35(3):293-306. doi:10.1016/j.bpa.2020.11.009</a:t>
            </a:r>
          </a:p>
          <a:p>
            <a:r>
              <a:rPr lang="en-US" sz="2000" dirty="0"/>
              <a:t>[2] Spatharou A, Hieronimus S, Jenkins J. Transforming healthcare with ai: The impact on the workforce and Organizations. McKinsey &amp; Company. https://www.mckinsey.com/industries/healthcare/our-insights/transforming-healthcare-with-ai. Published March 10, 2020. Accessed April 26, 2023. </a:t>
            </a:r>
          </a:p>
          <a:p>
            <a:r>
              <a:rPr lang="en-US" sz="2000" dirty="0"/>
              <a:t>[3] J. Wojtusiak, C. Ngufor, J. Shiver and R. Ewald, "Rule-Based Prediction of Medical Claims' Payments: A Method and Initial Application to Medicaid Data," 2011 10th International Conference on Machine Learning and Applications and Workshops, Honolulu, HI, USA, 2011, pp. 162-167, doi: 10.1109/ICMLA.2011.126.</a:t>
            </a:r>
          </a:p>
          <a:p>
            <a:r>
              <a:rPr lang="en-US" sz="2000" dirty="0"/>
              <a:t>[4] Kumar M, Ghani R, Mei Z-S. Data mining to predict and prevent errors in health insurance claims processing. Proceedings of the 16th ACM SIGKDD international conference on Knowledge discovery and data mining. 2010. doi:10.1145/1835804.1835816 </a:t>
            </a:r>
          </a:p>
          <a:p>
            <a:r>
              <a:rPr lang="en-US" sz="2000" dirty="0"/>
              <a:t>[5] P. Bradley and J. Kaplan, “Turning Hospital Data into Dollars,” Healthcare Financial Management, 64, 2, 2010, 64-68</a:t>
            </a:r>
          </a:p>
          <a:p>
            <a:r>
              <a:rPr lang="en-US" sz="2000" dirty="0"/>
              <a:t>[6] Li J, Huang K-Y, Jin J, Shi J. A survey on statistical methods for health care fraud detection. Health Care Management Science. 2008;11(3):275-287. doi:10.1007/s10729-007-9045-4 </a:t>
            </a:r>
          </a:p>
          <a:p>
            <a:r>
              <a:rPr lang="en-US" sz="2000" dirty="0"/>
              <a:t>[7] Musal RM. Two models to investigate Medicare fraud within unsupervised databases. Expert Systems with Applications. 2010;37(12):8628-8633. doi:10.1016/j.eswa.2010.06.095 </a:t>
            </a:r>
          </a:p>
          <a:p>
            <a:endParaRPr lang="en-US" sz="1500" dirty="0"/>
          </a:p>
        </p:txBody>
      </p:sp>
    </p:spTree>
    <p:extLst>
      <p:ext uri="{BB962C8B-B14F-4D97-AF65-F5344CB8AC3E}">
        <p14:creationId xmlns:p14="http://schemas.microsoft.com/office/powerpoint/2010/main" val="1679475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356851" y="727977"/>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
        <p:nvSpPr>
          <p:cNvPr id="3" name="TextBox 2">
            <a:extLst>
              <a:ext uri="{FF2B5EF4-FFF2-40B4-BE49-F238E27FC236}">
                <a16:creationId xmlns:a16="http://schemas.microsoft.com/office/drawing/2014/main" id="{3BE46679-05AA-4A92-7E81-A4881487A48D}"/>
              </a:ext>
            </a:extLst>
          </p:cNvPr>
          <p:cNvSpPr txBox="1"/>
          <p:nvPr/>
        </p:nvSpPr>
        <p:spPr>
          <a:xfrm>
            <a:off x="491613" y="2429129"/>
            <a:ext cx="11198942" cy="4524315"/>
          </a:xfrm>
          <a:prstGeom prst="rect">
            <a:avLst/>
          </a:prstGeom>
          <a:noFill/>
        </p:spPr>
        <p:txBody>
          <a:bodyPr wrap="square">
            <a:spAutoFit/>
          </a:bodyPr>
          <a:lstStyle/>
          <a:p>
            <a:pPr marL="0" marR="0" algn="ctr">
              <a:spcBef>
                <a:spcPts val="0"/>
              </a:spcBef>
              <a:spcAft>
                <a:spcPts val="0"/>
              </a:spcAft>
            </a:pPr>
            <a:r>
              <a:rPr lang="en-US" sz="1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By:</a:t>
            </a:r>
          </a:p>
          <a:p>
            <a:pPr marL="0" marR="0" algn="ctr">
              <a:spcBef>
                <a:spcPts val="0"/>
              </a:spcBef>
              <a:spcAft>
                <a:spcPts val="0"/>
              </a:spcAft>
            </a:pPr>
            <a:r>
              <a:rPr lang="en-US" sz="1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Sravani Mahankali</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r>
              <a:rPr lang="en-US" sz="1800" cap="all"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r>
              <a:rPr lang="en-US" sz="1800" b="1"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Department:</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r>
              <a:rPr lang="en-US" sz="1800" b="1" cap="all"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a:t>
            </a:r>
            <a:r>
              <a:rPr lang="en-US" sz="1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Department Of Health Data Science, Saint Louis University - School of Medicine</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r>
              <a:rPr lang="en-US" sz="1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r>
              <a:rPr lang="en-US" sz="1800" b="1"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Course:</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r>
              <a:rPr lang="en-US" sz="1800" b="1" cap="all"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a:t>
            </a:r>
            <a:r>
              <a:rPr lang="en-US" sz="1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HDS 5960 Health Data Science Capstone</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r>
              <a:rPr lang="en-US" sz="1800" cap="all"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r>
              <a:rPr lang="en-US" sz="1800" b="1"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Supervisor:</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r>
              <a:rPr lang="en-US" sz="1800" b="1" cap="all"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a:t>
            </a:r>
            <a:r>
              <a:rPr lang="en-US" sz="1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Sylvia Neil, Senior Director  Business Intelligence</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r>
              <a:rPr lang="en-US" sz="1800" cap="all"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r>
              <a:rPr lang="en-US" sz="1800" b="1"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Instructors:</a:t>
            </a:r>
            <a:endParaRPr lang="en-US" sz="16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algn="ctr"/>
            <a:r>
              <a:rPr lang="en-US" sz="1800" b="1" cap="all"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 </a:t>
            </a:r>
            <a:r>
              <a:rPr lang="en-US" sz="1800" dirty="0">
                <a:solidFill>
                  <a:schemeClr val="bg1"/>
                </a:solidFill>
                <a:effectLst/>
                <a:latin typeface="Segoe UI Light" panose="020B0502040204020203" pitchFamily="34" charset="0"/>
                <a:ea typeface="Calibri" panose="020F0502020204030204" pitchFamily="34" charset="0"/>
                <a:cs typeface="Segoe UI Light" panose="020B0502040204020203" pitchFamily="34" charset="0"/>
              </a:rPr>
              <a:t>Divya S. Subramaniam, Ph.D., Mph, </a:t>
            </a:r>
            <a:r>
              <a:rPr lang="en-US" sz="1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rPr>
              <a:t>Paula Buchanan, Ph.D., Mph, </a:t>
            </a:r>
            <a:r>
              <a:rPr lang="en-US" sz="1800" dirty="0">
                <a:solidFill>
                  <a:schemeClr val="bg1"/>
                </a:solidFill>
                <a:effectLst/>
                <a:latin typeface="Segoe UI Light" panose="020B0502040204020203" pitchFamily="34" charset="0"/>
                <a:ea typeface="Calibri" panose="020F0502020204030204" pitchFamily="34" charset="0"/>
                <a:cs typeface="Segoe UI Light" panose="020B0502040204020203" pitchFamily="34" charset="0"/>
              </a:rPr>
              <a:t>Srikanth Mudigonda, Ph.D, Deepika Gopukumar, Ph.D</a:t>
            </a:r>
            <a:endParaRPr lang="en-US" sz="1800" dirty="0">
              <a:solidFill>
                <a:schemeClr val="bg1"/>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gn="ctr">
              <a:spcBef>
                <a:spcPts val="0"/>
              </a:spcBef>
              <a:spcAft>
                <a:spcPts val="0"/>
              </a:spcAft>
            </a:pP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038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E34B5B-AD97-B752-CF9D-EB4951C723C2}"/>
              </a:ext>
            </a:extLst>
          </p:cNvPr>
          <p:cNvSpPr>
            <a:spLocks noGrp="1"/>
          </p:cNvSpPr>
          <p:nvPr>
            <p:ph type="title"/>
          </p:nvPr>
        </p:nvSpPr>
        <p:spPr>
          <a:xfrm>
            <a:off x="1043631" y="809898"/>
            <a:ext cx="9942716" cy="1554480"/>
          </a:xfrm>
        </p:spPr>
        <p:txBody>
          <a:bodyPr anchor="ctr">
            <a:normAutofit/>
          </a:bodyPr>
          <a:lstStyle/>
          <a:p>
            <a:r>
              <a:rPr lang="en-US" sz="4000" dirty="0"/>
              <a:t>Research Question</a:t>
            </a:r>
          </a:p>
        </p:txBody>
      </p:sp>
      <p:sp>
        <p:nvSpPr>
          <p:cNvPr id="3" name="Content Placeholder 2">
            <a:extLst>
              <a:ext uri="{FF2B5EF4-FFF2-40B4-BE49-F238E27FC236}">
                <a16:creationId xmlns:a16="http://schemas.microsoft.com/office/drawing/2014/main" id="{7C89DAAB-23E5-5D5C-8823-9DDE030A04CC}"/>
              </a:ext>
            </a:extLst>
          </p:cNvPr>
          <p:cNvSpPr>
            <a:spLocks noGrp="1"/>
          </p:cNvSpPr>
          <p:nvPr>
            <p:ph idx="1"/>
          </p:nvPr>
        </p:nvSpPr>
        <p:spPr>
          <a:xfrm>
            <a:off x="1045028" y="2704014"/>
            <a:ext cx="9941319" cy="3438166"/>
          </a:xfrm>
        </p:spPr>
        <p:txBody>
          <a:bodyPr anchor="ctr">
            <a:normAutofit lnSpcReduction="10000"/>
          </a:bodyPr>
          <a:lstStyle/>
          <a:p>
            <a:r>
              <a:rPr lang="en-US" sz="2400" dirty="0"/>
              <a:t>This study analyses the types of insurances accepting or denying the insurance claim for the payment of healthcare expenses. </a:t>
            </a:r>
          </a:p>
          <a:p>
            <a:r>
              <a:rPr lang="en-US" sz="2400" dirty="0"/>
              <a:t>The time taken for the payment.</a:t>
            </a:r>
          </a:p>
          <a:p>
            <a:r>
              <a:rPr lang="en-US" sz="2400" dirty="0"/>
              <a:t>state wise analysis of the payments in the Pre-Covid and Post-Covid era. Which in turn helps to discover the effect of Covid on the payment of healthcare expenditures.</a:t>
            </a:r>
          </a:p>
          <a:p>
            <a:r>
              <a:rPr lang="en-US" sz="2400" dirty="0"/>
              <a:t>predict whether the unknown and future records would be paid or not.</a:t>
            </a:r>
          </a:p>
          <a:p>
            <a:r>
              <a:rPr lang="en-US" sz="2400" dirty="0"/>
              <a:t>This study also evaluates the predictive power of supervised machine learning algorithms based on accuracy.</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210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1" name="Rectangle 80">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B04AA9-C808-E09F-36E8-C98C83CDC6A4}"/>
              </a:ext>
            </a:extLst>
          </p:cNvPr>
          <p:cNvSpPr>
            <a:spLocks noGrp="1"/>
          </p:cNvSpPr>
          <p:nvPr>
            <p:ph type="title"/>
          </p:nvPr>
        </p:nvSpPr>
        <p:spPr>
          <a:xfrm>
            <a:off x="5289754" y="639098"/>
            <a:ext cx="6253317" cy="2882860"/>
          </a:xfrm>
        </p:spPr>
        <p:txBody>
          <a:bodyPr vert="horz" lIns="91440" tIns="45720" rIns="91440" bIns="45720" rtlCol="0" anchor="b">
            <a:normAutofit/>
          </a:bodyPr>
          <a:lstStyle/>
          <a:p>
            <a:r>
              <a:rPr lang="en-US" sz="4000" dirty="0">
                <a:solidFill>
                  <a:schemeClr val="tx1">
                    <a:lumMod val="85000"/>
                    <a:lumOff val="15000"/>
                  </a:schemeClr>
                </a:solidFill>
                <a:latin typeface="Century Gothic" panose="020B0502020202020204" pitchFamily="34" charset="0"/>
              </a:rPr>
              <a:t>Software Used</a:t>
            </a:r>
          </a:p>
        </p:txBody>
      </p:sp>
      <p:sp>
        <p:nvSpPr>
          <p:cNvPr id="31" name="Content Placeholder 30">
            <a:extLst>
              <a:ext uri="{FF2B5EF4-FFF2-40B4-BE49-F238E27FC236}">
                <a16:creationId xmlns:a16="http://schemas.microsoft.com/office/drawing/2014/main" id="{49D6F424-8A38-4623-9D4D-C63973453FAB}"/>
              </a:ext>
            </a:extLst>
          </p:cNvPr>
          <p:cNvSpPr>
            <a:spLocks noGrp="1"/>
          </p:cNvSpPr>
          <p:nvPr>
            <p:ph idx="1"/>
          </p:nvPr>
        </p:nvSpPr>
        <p:spPr>
          <a:xfrm>
            <a:off x="5289753" y="4455621"/>
            <a:ext cx="6269347" cy="1238616"/>
          </a:xfrm>
        </p:spPr>
        <p:txBody>
          <a:bodyPr vert="horz" lIns="91440" tIns="45720" rIns="91440" bIns="45720" rtlCol="0">
            <a:normAutofit/>
          </a:bodyPr>
          <a:lstStyle/>
          <a:p>
            <a:pPr marL="0" indent="0">
              <a:buNone/>
            </a:pPr>
            <a:r>
              <a:rPr lang="en-US" sz="2400" cap="all" spc="200" dirty="0">
                <a:solidFill>
                  <a:schemeClr val="tx1">
                    <a:lumMod val="85000"/>
                    <a:lumOff val="15000"/>
                  </a:schemeClr>
                </a:solidFill>
                <a:latin typeface="Segoe UI Light" panose="020B0502040204020203" pitchFamily="34" charset="0"/>
                <a:cs typeface="Segoe UI Light" panose="020B0502040204020203" pitchFamily="34" charset="0"/>
              </a:rPr>
              <a:t>DASK FRAMEWORK IN PYTHON</a:t>
            </a:r>
          </a:p>
        </p:txBody>
      </p:sp>
      <p:pic>
        <p:nvPicPr>
          <p:cNvPr id="7" name="Content Placeholder 6" descr="Cmd Terminal with solid fill">
            <a:extLst>
              <a:ext uri="{FF2B5EF4-FFF2-40B4-BE49-F238E27FC236}">
                <a16:creationId xmlns:a16="http://schemas.microsoft.com/office/drawing/2014/main" id="{278C79F2-FE04-BA53-43E5-7EE04B2EE9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633999" y="1163529"/>
            <a:ext cx="4001315" cy="4001315"/>
          </a:xfrm>
          <a:prstGeom prst="rect">
            <a:avLst/>
          </a:prstGeom>
        </p:spPr>
      </p:pic>
      <p:cxnSp>
        <p:nvCxnSpPr>
          <p:cNvPr id="83" name="Straight Connector 82">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1645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Road Map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4853544" y="2734016"/>
            <a:ext cx="2458561" cy="19409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DASK FRAME- WORK IN PYTHON</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094066"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VISUALIZATION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42205" y="1540324"/>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STATISTICAL ANALYSIS</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091247" y="5168789"/>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PREDICTIVE ANALYSIS</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ACQUISITON</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CLEANING</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357693" y="5184936"/>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DESCRIPTIVE STATISTICS</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381107"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7062204" y="1722275"/>
            <a:ext cx="480591" cy="476896"/>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6088511" y="994500"/>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3966154" y="3525776"/>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4582013" y="5253195"/>
            <a:ext cx="531654" cy="54337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 name="Graphic 2" descr="Database with solid fill">
            <a:extLst>
              <a:ext uri="{FF2B5EF4-FFF2-40B4-BE49-F238E27FC236}">
                <a16:creationId xmlns:a16="http://schemas.microsoft.com/office/drawing/2014/main" id="{9EC68802-5C0E-149F-00B6-9FC449FFD7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2738" y="1713055"/>
            <a:ext cx="535951" cy="535951"/>
          </a:xfrm>
          <a:prstGeom prst="rect">
            <a:avLst/>
          </a:prstGeom>
        </p:spPr>
      </p:pic>
    </p:spTree>
    <p:extLst>
      <p:ext uri="{BB962C8B-B14F-4D97-AF65-F5344CB8AC3E}">
        <p14:creationId xmlns:p14="http://schemas.microsoft.com/office/powerpoint/2010/main" val="329971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66700" y="319881"/>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Statistical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580232" y="2908154"/>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2751159" y="290815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855341" y="2800863"/>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780881"/>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78003" y="4453929"/>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2167732" y="3722564"/>
            <a:ext cx="603460"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p:cNvCxnSpPr>
          <p:nvPr/>
        </p:nvCxnSpPr>
        <p:spPr>
          <a:xfrm flipV="1">
            <a:off x="4338659" y="3697742"/>
            <a:ext cx="571500" cy="4162"/>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p:cNvCxnSpPr>
          <p:nvPr/>
        </p:nvCxnSpPr>
        <p:spPr>
          <a:xfrm>
            <a:off x="8453026" y="3705172"/>
            <a:ext cx="440867"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cxnSpLocks/>
          </p:cNvCxnSpPr>
          <p:nvPr/>
        </p:nvCxnSpPr>
        <p:spPr>
          <a:xfrm rot="10800000" flipV="1">
            <a:off x="8893893" y="1921565"/>
            <a:ext cx="3265" cy="3346096"/>
          </a:xfrm>
          <a:prstGeom prst="bentConnector3">
            <a:avLst>
              <a:gd name="adj1" fmla="val 710153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694123" y="3578793"/>
            <a:ext cx="1371600" cy="246221"/>
          </a:xfrm>
          <a:prstGeom prst="rect">
            <a:avLst/>
          </a:prstGeom>
        </p:spPr>
        <p:txBody>
          <a:bodyPr wrap="square" lIns="0" tIns="0" rIns="0" bIns="0" anchor="ctr">
            <a:spAutoFit/>
          </a:bodyPr>
          <a:lstStyle/>
          <a:p>
            <a:pPr algn="ctr"/>
            <a:r>
              <a:rPr lang="en-US" sz="1600" dirty="0">
                <a:solidFill>
                  <a:schemeClr val="bg1"/>
                </a:solidFill>
              </a:rPr>
              <a:t>Remits</a:t>
            </a:r>
          </a:p>
        </p:txBody>
      </p:sp>
      <p:sp>
        <p:nvSpPr>
          <p:cNvPr id="82" name="Rectangle 81">
            <a:extLst>
              <a:ext uri="{FF2B5EF4-FFF2-40B4-BE49-F238E27FC236}">
                <a16:creationId xmlns:a16="http://schemas.microsoft.com/office/drawing/2014/main" id="{9771041D-83B6-4693-BC25-25AABB3CE3BF}"/>
              </a:ext>
            </a:extLst>
          </p:cNvPr>
          <p:cNvSpPr/>
          <p:nvPr/>
        </p:nvSpPr>
        <p:spPr>
          <a:xfrm>
            <a:off x="2872792" y="3574631"/>
            <a:ext cx="1371600" cy="246221"/>
          </a:xfrm>
          <a:prstGeom prst="rect">
            <a:avLst/>
          </a:prstGeom>
        </p:spPr>
        <p:txBody>
          <a:bodyPr wrap="square" lIns="0" tIns="0" rIns="0" bIns="0" anchor="ctr">
            <a:spAutoFit/>
          </a:bodyPr>
          <a:lstStyle/>
          <a:p>
            <a:pPr algn="ctr"/>
            <a:r>
              <a:rPr lang="en-US" sz="1600" dirty="0">
                <a:solidFill>
                  <a:schemeClr val="bg1"/>
                </a:solidFill>
              </a:rPr>
              <a:t>Data Cleaning</a:t>
            </a:r>
          </a:p>
        </p:txBody>
      </p:sp>
      <p:sp>
        <p:nvSpPr>
          <p:cNvPr id="83" name="Rectangle 82">
            <a:extLst>
              <a:ext uri="{FF2B5EF4-FFF2-40B4-BE49-F238E27FC236}">
                <a16:creationId xmlns:a16="http://schemas.microsoft.com/office/drawing/2014/main" id="{9F6EE26A-3174-49AD-900E-08C045755F3C}"/>
              </a:ext>
            </a:extLst>
          </p:cNvPr>
          <p:cNvSpPr/>
          <p:nvPr/>
        </p:nvSpPr>
        <p:spPr>
          <a:xfrm>
            <a:off x="6989441" y="3471502"/>
            <a:ext cx="1371600" cy="246221"/>
          </a:xfrm>
          <a:prstGeom prst="rect">
            <a:avLst/>
          </a:prstGeom>
        </p:spPr>
        <p:txBody>
          <a:bodyPr wrap="square" lIns="0" tIns="0" rIns="0" bIns="0" anchor="ctr">
            <a:spAutoFit/>
          </a:bodyPr>
          <a:lstStyle/>
          <a:p>
            <a:pPr algn="ctr"/>
            <a:r>
              <a:rPr lang="en-US" sz="1600" dirty="0">
                <a:solidFill>
                  <a:schemeClr val="bg1"/>
                </a:solidFill>
              </a:rPr>
              <a:t>Covid Analysis</a:t>
            </a:r>
          </a:p>
        </p:txBody>
      </p:sp>
      <p:sp>
        <p:nvSpPr>
          <p:cNvPr id="84" name="Rectangle 83">
            <a:extLst>
              <a:ext uri="{FF2B5EF4-FFF2-40B4-BE49-F238E27FC236}">
                <a16:creationId xmlns:a16="http://schemas.microsoft.com/office/drawing/2014/main" id="{3B69453F-B845-4467-8C29-7A6677641EC0}"/>
              </a:ext>
            </a:extLst>
          </p:cNvPr>
          <p:cNvSpPr/>
          <p:nvPr/>
        </p:nvSpPr>
        <p:spPr>
          <a:xfrm>
            <a:off x="9005108" y="3415618"/>
            <a:ext cx="1371600" cy="246221"/>
          </a:xfrm>
          <a:prstGeom prst="rect">
            <a:avLst/>
          </a:prstGeom>
        </p:spPr>
        <p:txBody>
          <a:bodyPr wrap="square" lIns="0" tIns="0" rIns="0" bIns="0" anchor="ctr">
            <a:spAutoFit/>
          </a:bodyPr>
          <a:lstStyle/>
          <a:p>
            <a:pPr algn="ctr"/>
            <a:r>
              <a:rPr lang="en-US" sz="1600" dirty="0">
                <a:solidFill>
                  <a:schemeClr val="bg1"/>
                </a:solidFill>
              </a:rPr>
              <a:t>Payment Time</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655361"/>
            <a:ext cx="1371600" cy="492443"/>
          </a:xfrm>
          <a:prstGeom prst="rect">
            <a:avLst/>
          </a:prstGeom>
        </p:spPr>
        <p:txBody>
          <a:bodyPr wrap="square" lIns="0" tIns="0" rIns="0" bIns="0" anchor="ctr">
            <a:spAutoFit/>
          </a:bodyPr>
          <a:lstStyle/>
          <a:p>
            <a:pPr algn="ctr"/>
            <a:r>
              <a:rPr lang="en-US" sz="1600" dirty="0">
                <a:solidFill>
                  <a:schemeClr val="bg1"/>
                </a:solidFill>
              </a:rPr>
              <a:t>State wise Analysis</a:t>
            </a:r>
          </a:p>
        </p:txBody>
      </p:sp>
      <p:sp>
        <p:nvSpPr>
          <p:cNvPr id="86" name="Rectangle 85">
            <a:extLst>
              <a:ext uri="{FF2B5EF4-FFF2-40B4-BE49-F238E27FC236}">
                <a16:creationId xmlns:a16="http://schemas.microsoft.com/office/drawing/2014/main" id="{6B499F5E-706B-4272-818B-C87149038662}"/>
              </a:ext>
            </a:extLst>
          </p:cNvPr>
          <p:cNvSpPr/>
          <p:nvPr/>
        </p:nvSpPr>
        <p:spPr>
          <a:xfrm>
            <a:off x="8985953" y="5021439"/>
            <a:ext cx="1371600" cy="492443"/>
          </a:xfrm>
          <a:prstGeom prst="rect">
            <a:avLst/>
          </a:prstGeom>
        </p:spPr>
        <p:txBody>
          <a:bodyPr wrap="square" lIns="0" tIns="0" rIns="0" bIns="0" anchor="ctr">
            <a:spAutoFit/>
          </a:bodyPr>
          <a:lstStyle/>
          <a:p>
            <a:pPr algn="ctr"/>
            <a:r>
              <a:rPr lang="en-US" sz="1600" dirty="0">
                <a:solidFill>
                  <a:schemeClr val="bg1"/>
                </a:solidFill>
              </a:rPr>
              <a:t>Acceptance of Insurance</a:t>
            </a:r>
          </a:p>
        </p:txBody>
      </p:sp>
      <p:cxnSp>
        <p:nvCxnSpPr>
          <p:cNvPr id="37" name="Connector: Elbow 36">
            <a:extLst>
              <a:ext uri="{FF2B5EF4-FFF2-40B4-BE49-F238E27FC236}">
                <a16:creationId xmlns:a16="http://schemas.microsoft.com/office/drawing/2014/main" id="{5CA8ED3F-7650-45E2-92DD-5BEC6711E259}"/>
              </a:ext>
              <a:ext uri="{C183D7F6-B498-43B3-948B-1728B52AA6E4}">
                <adec:decorative xmlns:adec="http://schemas.microsoft.com/office/drawing/2017/decorative" val="1"/>
              </a:ext>
            </a:extLst>
          </p:cNvPr>
          <p:cNvCxnSpPr>
            <a:cxnSpLocks/>
          </p:cNvCxnSpPr>
          <p:nvPr/>
        </p:nvCxnSpPr>
        <p:spPr>
          <a:xfrm rot="10800000" flipV="1">
            <a:off x="4301683" y="2571073"/>
            <a:ext cx="1202621" cy="1113021"/>
          </a:xfrm>
          <a:prstGeom prst="bentConnector3">
            <a:avLst>
              <a:gd name="adj1" fmla="val 5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1E6DAF7F-CED8-71FB-A0E2-CFBA17ADCA9E}"/>
              </a:ext>
              <a:ext uri="{C183D7F6-B498-43B3-948B-1728B52AA6E4}">
                <adec:decorative xmlns:adec="http://schemas.microsoft.com/office/drawing/2017/decorative" val="1"/>
              </a:ext>
            </a:extLst>
          </p:cNvPr>
          <p:cNvCxnSpPr>
            <a:cxnSpLocks/>
          </p:cNvCxnSpPr>
          <p:nvPr/>
        </p:nvCxnSpPr>
        <p:spPr>
          <a:xfrm rot="10800000">
            <a:off x="4247455" y="3688643"/>
            <a:ext cx="1267685" cy="1052054"/>
          </a:xfrm>
          <a:prstGeom prst="bentConnector3">
            <a:avLst>
              <a:gd name="adj1" fmla="val 4632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1D40F32F-9F66-0A2B-FD0D-F692FB3DFD43}"/>
              </a:ext>
              <a:ext uri="{C183D7F6-B498-43B3-948B-1728B52AA6E4}">
                <adec:decorative xmlns:adec="http://schemas.microsoft.com/office/drawing/2017/decorative" val="1"/>
              </a:ext>
            </a:extLst>
          </p:cNvPr>
          <p:cNvSpPr/>
          <p:nvPr/>
        </p:nvSpPr>
        <p:spPr>
          <a:xfrm>
            <a:off x="5471715" y="158836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Oval 59">
            <a:extLst>
              <a:ext uri="{FF2B5EF4-FFF2-40B4-BE49-F238E27FC236}">
                <a16:creationId xmlns:a16="http://schemas.microsoft.com/office/drawing/2014/main" id="{765B0B16-D8E3-339A-87EF-B8C79F769F3F}"/>
              </a:ext>
              <a:ext uri="{C183D7F6-B498-43B3-948B-1728B52AA6E4}">
                <adec:decorative xmlns:adec="http://schemas.microsoft.com/office/drawing/2017/decorative" val="1"/>
              </a:ext>
            </a:extLst>
          </p:cNvPr>
          <p:cNvSpPr/>
          <p:nvPr/>
        </p:nvSpPr>
        <p:spPr>
          <a:xfrm>
            <a:off x="5471721" y="387304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Rectangle 61">
            <a:extLst>
              <a:ext uri="{FF2B5EF4-FFF2-40B4-BE49-F238E27FC236}">
                <a16:creationId xmlns:a16="http://schemas.microsoft.com/office/drawing/2014/main" id="{C80DC43A-E909-EA79-54AD-BEB843B4F39B}"/>
              </a:ext>
            </a:extLst>
          </p:cNvPr>
          <p:cNvSpPr/>
          <p:nvPr/>
        </p:nvSpPr>
        <p:spPr>
          <a:xfrm>
            <a:off x="5577285" y="2223417"/>
            <a:ext cx="1371600" cy="246221"/>
          </a:xfrm>
          <a:prstGeom prst="rect">
            <a:avLst/>
          </a:prstGeom>
        </p:spPr>
        <p:txBody>
          <a:bodyPr wrap="square" lIns="0" tIns="0" rIns="0" bIns="0" anchor="ctr">
            <a:spAutoFit/>
          </a:bodyPr>
          <a:lstStyle/>
          <a:p>
            <a:pPr algn="ctr"/>
            <a:r>
              <a:rPr lang="en-US" sz="1600" dirty="0">
                <a:solidFill>
                  <a:schemeClr val="bg1"/>
                </a:solidFill>
              </a:rPr>
              <a:t>Pre-Covid Data</a:t>
            </a:r>
          </a:p>
        </p:txBody>
      </p:sp>
      <p:sp>
        <p:nvSpPr>
          <p:cNvPr id="63" name="Rectangle 62">
            <a:extLst>
              <a:ext uri="{FF2B5EF4-FFF2-40B4-BE49-F238E27FC236}">
                <a16:creationId xmlns:a16="http://schemas.microsoft.com/office/drawing/2014/main" id="{D0EC9351-9AE2-4D42-BA8D-4E3F34D39D84}"/>
              </a:ext>
            </a:extLst>
          </p:cNvPr>
          <p:cNvSpPr/>
          <p:nvPr/>
        </p:nvSpPr>
        <p:spPr>
          <a:xfrm>
            <a:off x="5592211" y="4393203"/>
            <a:ext cx="1371600" cy="492443"/>
          </a:xfrm>
          <a:prstGeom prst="rect">
            <a:avLst/>
          </a:prstGeom>
        </p:spPr>
        <p:txBody>
          <a:bodyPr wrap="square" lIns="0" tIns="0" rIns="0" bIns="0" anchor="ctr">
            <a:spAutoFit/>
          </a:bodyPr>
          <a:lstStyle/>
          <a:p>
            <a:pPr algn="ctr"/>
            <a:r>
              <a:rPr lang="en-US" sz="1600" dirty="0">
                <a:solidFill>
                  <a:schemeClr val="bg1"/>
                </a:solidFill>
              </a:rPr>
              <a:t>Post-Covid Data</a:t>
            </a:r>
          </a:p>
        </p:txBody>
      </p:sp>
      <p:cxnSp>
        <p:nvCxnSpPr>
          <p:cNvPr id="94" name="Connector: Elbow 93">
            <a:extLst>
              <a:ext uri="{FF2B5EF4-FFF2-40B4-BE49-F238E27FC236}">
                <a16:creationId xmlns:a16="http://schemas.microsoft.com/office/drawing/2014/main" id="{95824677-E49A-80ED-97B4-1078A543E51F}"/>
              </a:ext>
            </a:extLst>
          </p:cNvPr>
          <p:cNvCxnSpPr/>
          <p:nvPr/>
        </p:nvCxnSpPr>
        <p:spPr>
          <a:xfrm rot="16200000" flipH="1">
            <a:off x="7082086" y="2004067"/>
            <a:ext cx="669491" cy="464520"/>
          </a:xfrm>
          <a:prstGeom prst="bentConnector3">
            <a:avLst>
              <a:gd name="adj1" fmla="val 400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5697FF4E-FBA4-4809-7B1A-D0D85357F89D}"/>
              </a:ext>
            </a:extLst>
          </p:cNvPr>
          <p:cNvCxnSpPr>
            <a:cxnSpLocks/>
          </p:cNvCxnSpPr>
          <p:nvPr/>
        </p:nvCxnSpPr>
        <p:spPr>
          <a:xfrm rot="5400000" flipH="1" flipV="1">
            <a:off x="7126308" y="4569721"/>
            <a:ext cx="662175" cy="555365"/>
          </a:xfrm>
          <a:prstGeom prst="bentConnector3">
            <a:avLst>
              <a:gd name="adj1" fmla="val -72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68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313353" y="307429"/>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Predictive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3821819" y="2011738"/>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3824894" y="396878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5988549" y="2853709"/>
            <a:ext cx="1520031" cy="171725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8097042" y="292941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Choosing the best method</a:t>
            </a:r>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5409319" y="2805488"/>
            <a:ext cx="3075" cy="1957048"/>
          </a:xfrm>
          <a:prstGeom prst="bentConnector3">
            <a:avLst>
              <a:gd name="adj1" fmla="val 7534146"/>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flipV="1">
            <a:off x="5588794" y="3722214"/>
            <a:ext cx="429781" cy="35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7508580" y="3712338"/>
            <a:ext cx="588462" cy="1083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p:cNvCxnSpPr>
          <p:nvPr/>
        </p:nvCxnSpPr>
        <p:spPr>
          <a:xfrm>
            <a:off x="9684542" y="3723169"/>
            <a:ext cx="58846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Training Data set</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741965"/>
            <a:ext cx="1371600" cy="246221"/>
          </a:xfrm>
          <a:prstGeom prst="rect">
            <a:avLst/>
          </a:prstGeom>
        </p:spPr>
        <p:txBody>
          <a:bodyPr wrap="square" lIns="0" tIns="0" rIns="0" bIns="0" anchor="ctr">
            <a:spAutoFit/>
          </a:bodyPr>
          <a:lstStyle/>
          <a:p>
            <a:pPr algn="ctr"/>
            <a:r>
              <a:rPr lang="en-US" sz="1600" dirty="0">
                <a:solidFill>
                  <a:schemeClr val="bg1"/>
                </a:solidFill>
              </a:rPr>
              <a:t>Testing Data Set</a:t>
            </a:r>
          </a:p>
        </p:txBody>
      </p:sp>
      <p:sp>
        <p:nvSpPr>
          <p:cNvPr id="83" name="Rectangle 82">
            <a:extLst>
              <a:ext uri="{FF2B5EF4-FFF2-40B4-BE49-F238E27FC236}">
                <a16:creationId xmlns:a16="http://schemas.microsoft.com/office/drawing/2014/main" id="{9F6EE26A-3174-49AD-900E-08C045755F3C}"/>
              </a:ext>
            </a:extLst>
          </p:cNvPr>
          <p:cNvSpPr/>
          <p:nvPr/>
        </p:nvSpPr>
        <p:spPr>
          <a:xfrm>
            <a:off x="6062793" y="3120054"/>
            <a:ext cx="1371600" cy="1231106"/>
          </a:xfrm>
          <a:prstGeom prst="rect">
            <a:avLst/>
          </a:prstGeom>
        </p:spPr>
        <p:txBody>
          <a:bodyPr wrap="square" lIns="0" tIns="0" rIns="0" bIns="0" anchor="ctr">
            <a:spAutoFit/>
          </a:bodyPr>
          <a:lstStyle/>
          <a:p>
            <a:pPr algn="ctr"/>
            <a:r>
              <a:rPr lang="en-US" sz="1600" dirty="0">
                <a:solidFill>
                  <a:schemeClr val="bg1"/>
                </a:solidFill>
              </a:rPr>
              <a:t>Accuracy and Run time calculation of various ML methods</a:t>
            </a:r>
          </a:p>
        </p:txBody>
      </p:sp>
      <p:sp>
        <p:nvSpPr>
          <p:cNvPr id="2" name="Oval 1">
            <a:extLst>
              <a:ext uri="{FF2B5EF4-FFF2-40B4-BE49-F238E27FC236}">
                <a16:creationId xmlns:a16="http://schemas.microsoft.com/office/drawing/2014/main" id="{42D0AB82-F497-5460-D4D2-D7326622177E}"/>
              </a:ext>
              <a:ext uri="{C183D7F6-B498-43B3-948B-1728B52AA6E4}">
                <adec:decorative xmlns:adec="http://schemas.microsoft.com/office/drawing/2017/decorative" val="1"/>
              </a:ext>
            </a:extLst>
          </p:cNvPr>
          <p:cNvSpPr/>
          <p:nvPr/>
        </p:nvSpPr>
        <p:spPr>
          <a:xfrm>
            <a:off x="2108583" y="2908244"/>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 name="Rectangle 3">
            <a:extLst>
              <a:ext uri="{FF2B5EF4-FFF2-40B4-BE49-F238E27FC236}">
                <a16:creationId xmlns:a16="http://schemas.microsoft.com/office/drawing/2014/main" id="{CDEBDAF2-9045-D179-B73A-76F94E9B36D8}"/>
              </a:ext>
            </a:extLst>
          </p:cNvPr>
          <p:cNvSpPr/>
          <p:nvPr/>
        </p:nvSpPr>
        <p:spPr>
          <a:xfrm>
            <a:off x="2215160" y="3558529"/>
            <a:ext cx="1371600" cy="246221"/>
          </a:xfrm>
          <a:prstGeom prst="rect">
            <a:avLst/>
          </a:prstGeom>
        </p:spPr>
        <p:txBody>
          <a:bodyPr wrap="square" lIns="0" tIns="0" rIns="0" bIns="0" anchor="ctr">
            <a:spAutoFit/>
          </a:bodyPr>
          <a:lstStyle/>
          <a:p>
            <a:pPr algn="ctr"/>
            <a:r>
              <a:rPr lang="en-US" sz="1600" dirty="0">
                <a:solidFill>
                  <a:schemeClr val="bg1"/>
                </a:solidFill>
              </a:rPr>
              <a:t>Remits </a:t>
            </a:r>
          </a:p>
        </p:txBody>
      </p:sp>
      <p:cxnSp>
        <p:nvCxnSpPr>
          <p:cNvPr id="6" name="Straight Arrow Connector 5">
            <a:extLst>
              <a:ext uri="{FF2B5EF4-FFF2-40B4-BE49-F238E27FC236}">
                <a16:creationId xmlns:a16="http://schemas.microsoft.com/office/drawing/2014/main" id="{05546F2E-5364-CD48-6D3C-CD332DC29762}"/>
              </a:ext>
              <a:ext uri="{C183D7F6-B498-43B3-948B-1728B52AA6E4}">
                <adec:decorative xmlns:adec="http://schemas.microsoft.com/office/drawing/2017/decorative" val="1"/>
              </a:ext>
            </a:extLst>
          </p:cNvPr>
          <p:cNvCxnSpPr>
            <a:cxnSpLocks/>
            <a:stCxn id="2" idx="7"/>
          </p:cNvCxnSpPr>
          <p:nvPr/>
        </p:nvCxnSpPr>
        <p:spPr>
          <a:xfrm flipV="1">
            <a:off x="3463599" y="2908244"/>
            <a:ext cx="388059" cy="232484"/>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F2CFC5D-80C1-6843-19A7-3FDF84857BB8}"/>
              </a:ext>
              <a:ext uri="{C183D7F6-B498-43B3-948B-1728B52AA6E4}">
                <adec:decorative xmlns:adec="http://schemas.microsoft.com/office/drawing/2017/decorative" val="1"/>
              </a:ext>
            </a:extLst>
          </p:cNvPr>
          <p:cNvCxnSpPr>
            <a:cxnSpLocks/>
            <a:stCxn id="2" idx="5"/>
          </p:cNvCxnSpPr>
          <p:nvPr/>
        </p:nvCxnSpPr>
        <p:spPr>
          <a:xfrm>
            <a:off x="3463599" y="4263260"/>
            <a:ext cx="465492" cy="217764"/>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A8A2094-0C0F-F729-66A0-1D9BBA940AD5}"/>
              </a:ext>
            </a:extLst>
          </p:cNvPr>
          <p:cNvSpPr/>
          <p:nvPr/>
        </p:nvSpPr>
        <p:spPr>
          <a:xfrm>
            <a:off x="3882144" y="2669995"/>
            <a:ext cx="1371600" cy="246221"/>
          </a:xfrm>
          <a:prstGeom prst="rect">
            <a:avLst/>
          </a:prstGeom>
        </p:spPr>
        <p:txBody>
          <a:bodyPr wrap="square" lIns="0" tIns="0" rIns="0" bIns="0" anchor="ctr">
            <a:spAutoFit/>
          </a:bodyPr>
          <a:lstStyle/>
          <a:p>
            <a:pPr algn="ctr"/>
            <a:r>
              <a:rPr lang="en-US" sz="1600" dirty="0">
                <a:solidFill>
                  <a:schemeClr val="bg1"/>
                </a:solidFill>
              </a:rPr>
              <a:t>Training Dataset </a:t>
            </a:r>
          </a:p>
        </p:txBody>
      </p:sp>
      <p:sp>
        <p:nvSpPr>
          <p:cNvPr id="25" name="Rectangle 24">
            <a:extLst>
              <a:ext uri="{FF2B5EF4-FFF2-40B4-BE49-F238E27FC236}">
                <a16:creationId xmlns:a16="http://schemas.microsoft.com/office/drawing/2014/main" id="{583CBFCE-F4E9-0F5E-B752-7CAA23269F7E}"/>
              </a:ext>
            </a:extLst>
          </p:cNvPr>
          <p:cNvSpPr/>
          <p:nvPr/>
        </p:nvSpPr>
        <p:spPr>
          <a:xfrm>
            <a:off x="3957158" y="4617820"/>
            <a:ext cx="1371600" cy="246221"/>
          </a:xfrm>
          <a:prstGeom prst="rect">
            <a:avLst/>
          </a:prstGeom>
        </p:spPr>
        <p:txBody>
          <a:bodyPr wrap="square" lIns="0" tIns="0" rIns="0" bIns="0" anchor="ctr">
            <a:spAutoFit/>
          </a:bodyPr>
          <a:lstStyle/>
          <a:p>
            <a:pPr algn="ctr"/>
            <a:r>
              <a:rPr lang="en-US" sz="1600" dirty="0">
                <a:solidFill>
                  <a:schemeClr val="bg1"/>
                </a:solidFill>
              </a:rPr>
              <a:t>Testing Dataset </a:t>
            </a:r>
          </a:p>
        </p:txBody>
      </p:sp>
      <p:sp>
        <p:nvSpPr>
          <p:cNvPr id="47" name="Oval 46">
            <a:extLst>
              <a:ext uri="{FF2B5EF4-FFF2-40B4-BE49-F238E27FC236}">
                <a16:creationId xmlns:a16="http://schemas.microsoft.com/office/drawing/2014/main" id="{CC0AFFC9-A78A-3F34-26B2-0417D5A96E09}"/>
              </a:ext>
              <a:ext uri="{C183D7F6-B498-43B3-948B-1728B52AA6E4}">
                <adec:decorative xmlns:adec="http://schemas.microsoft.com/office/drawing/2017/decorative" val="1"/>
              </a:ext>
            </a:extLst>
          </p:cNvPr>
          <p:cNvSpPr/>
          <p:nvPr/>
        </p:nvSpPr>
        <p:spPr>
          <a:xfrm>
            <a:off x="10273004" y="2333832"/>
            <a:ext cx="1772409" cy="299394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 Regression to analyze the time taken for the payment</a:t>
            </a:r>
          </a:p>
        </p:txBody>
      </p:sp>
      <p:sp>
        <p:nvSpPr>
          <p:cNvPr id="49" name="Oval 48">
            <a:extLst>
              <a:ext uri="{FF2B5EF4-FFF2-40B4-BE49-F238E27FC236}">
                <a16:creationId xmlns:a16="http://schemas.microsoft.com/office/drawing/2014/main" id="{3C2BF113-3B63-116E-867B-BFF841661C9D}"/>
              </a:ext>
              <a:ext uri="{C183D7F6-B498-43B3-948B-1728B52AA6E4}">
                <adec:decorative xmlns:adec="http://schemas.microsoft.com/office/drawing/2017/decorative" val="1"/>
              </a:ext>
            </a:extLst>
          </p:cNvPr>
          <p:cNvSpPr/>
          <p:nvPr/>
        </p:nvSpPr>
        <p:spPr>
          <a:xfrm>
            <a:off x="51505" y="2941856"/>
            <a:ext cx="1587500" cy="1587500"/>
          </a:xfrm>
          <a:prstGeom prst="ellipse">
            <a:avLst/>
          </a:prstGeom>
          <a:solidFill>
            <a:srgbClr val="007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highlight>
                <a:srgbClr val="007FAC"/>
              </a:highlight>
            </a:endParaRPr>
          </a:p>
        </p:txBody>
      </p:sp>
      <p:cxnSp>
        <p:nvCxnSpPr>
          <p:cNvPr id="62" name="Straight Arrow Connector 61">
            <a:extLst>
              <a:ext uri="{FF2B5EF4-FFF2-40B4-BE49-F238E27FC236}">
                <a16:creationId xmlns:a16="http://schemas.microsoft.com/office/drawing/2014/main" id="{C16DDEC2-BA74-49FB-AB25-DCB4F10EE2EC}"/>
              </a:ext>
              <a:ext uri="{C183D7F6-B498-43B3-948B-1728B52AA6E4}">
                <adec:decorative xmlns:adec="http://schemas.microsoft.com/office/drawing/2017/decorative" val="1"/>
              </a:ext>
            </a:extLst>
          </p:cNvPr>
          <p:cNvCxnSpPr>
            <a:cxnSpLocks/>
            <a:stCxn id="49" idx="6"/>
            <a:endCxn id="2" idx="2"/>
          </p:cNvCxnSpPr>
          <p:nvPr/>
        </p:nvCxnSpPr>
        <p:spPr>
          <a:xfrm flipV="1">
            <a:off x="1639005" y="3701994"/>
            <a:ext cx="469578" cy="33612"/>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3D5207F-D68F-2FDA-59C3-E03CF938DAE9}"/>
              </a:ext>
            </a:extLst>
          </p:cNvPr>
          <p:cNvSpPr/>
          <p:nvPr/>
        </p:nvSpPr>
        <p:spPr>
          <a:xfrm>
            <a:off x="174375" y="3330279"/>
            <a:ext cx="1371600" cy="738664"/>
          </a:xfrm>
          <a:prstGeom prst="rect">
            <a:avLst/>
          </a:prstGeom>
        </p:spPr>
        <p:txBody>
          <a:bodyPr wrap="square" lIns="0" tIns="0" rIns="0" bIns="0" anchor="ctr">
            <a:spAutoFit/>
          </a:bodyPr>
          <a:lstStyle/>
          <a:p>
            <a:pPr algn="ctr"/>
            <a:r>
              <a:rPr lang="en-US" sz="1600" dirty="0">
                <a:solidFill>
                  <a:schemeClr val="bg1"/>
                </a:solidFill>
              </a:rPr>
              <a:t>Predicting if the Payments are paid or not</a:t>
            </a:r>
          </a:p>
        </p:txBody>
      </p:sp>
    </p:spTree>
    <p:extLst>
      <p:ext uri="{BB962C8B-B14F-4D97-AF65-F5344CB8AC3E}">
        <p14:creationId xmlns:p14="http://schemas.microsoft.com/office/powerpoint/2010/main" val="1618233205"/>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Retrospect">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609EDA-869E-4BE5-AE5D-B898C584B6FF}">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TM03457503[[fn=Quotable]]</Template>
  <TotalTime>3261</TotalTime>
  <Words>4654</Words>
  <Application>Microsoft Office PowerPoint</Application>
  <PresentationFormat>Widescreen</PresentationFormat>
  <Paragraphs>304</Paragraphs>
  <Slides>43</Slides>
  <Notes>5</Notes>
  <HiddenSlides>1</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Calibri Light</vt:lpstr>
      <vt:lpstr>Century Gothic</vt:lpstr>
      <vt:lpstr>Helvetica</vt:lpstr>
      <vt:lpstr>Segoe UI Light</vt:lpstr>
      <vt:lpstr>Times New Roman</vt:lpstr>
      <vt:lpstr>Office Theme</vt:lpstr>
      <vt:lpstr>Retrospect</vt:lpstr>
      <vt:lpstr>ANALYSIS OF THE EFFECT OF COVID ON THE PAYMENT OF HEALTHCARE EXPENSES AND PAYMENT PREDICTION USING MACHINE LEARNING ALGORITHMS  Capstone Presentation</vt:lpstr>
      <vt:lpstr>Introduction</vt:lpstr>
      <vt:lpstr>Literature Review</vt:lpstr>
      <vt:lpstr>Gaps and How they are filled</vt:lpstr>
      <vt:lpstr>Research Question</vt:lpstr>
      <vt:lpstr>Software Used</vt:lpstr>
      <vt:lpstr>Project analysis slide 2</vt:lpstr>
      <vt:lpstr>Project analysis slide 4</vt:lpstr>
      <vt:lpstr>Project analysis slide 4</vt:lpstr>
      <vt:lpstr>Data Acquisition</vt:lpstr>
      <vt:lpstr>Attributes Used</vt:lpstr>
      <vt:lpstr>Exploratory Data Analysis</vt:lpstr>
      <vt:lpstr>Data Cleaning</vt:lpstr>
      <vt:lpstr>Descriptive Statistics</vt:lpstr>
      <vt:lpstr>Data Visualization</vt:lpstr>
      <vt:lpstr>PowerPoint Presentation</vt:lpstr>
      <vt:lpstr>Correlation Plots</vt:lpstr>
      <vt:lpstr>Stacked Bar Charts for Remits Data</vt:lpstr>
      <vt:lpstr>Stacked Charts for Claims Data</vt:lpstr>
      <vt:lpstr>While visualizing the remits dataset, it is seen that most of the records in the data set are Medicaid payers and very few are from self-pay. From the scatter plots it is found that there is no linearity between the number of days needed for the payment and the denial remit count, and there is a correlation between the denial remit count. From the correlation plots here is a slight correlation between year and initial denial remit count. From the stacked bar plot, it is observed that most of the Medicare payments are processed i.e., the claims are retrieved. Among all the payers, Medicaid insurances are the most denied ones. Among all the payers the commercial payers had more claims which are reversed. None or very few claims are forwarded to other payers among all types of payers. It is also found that most of the processed claims are in the year 2021 and the least are in 2018. Most of the claims are denied in the year 2021, and very few claims are denied in 2018.  In the claims dataset, medicare had more records and less self-pay. From scatter plots it is observed that there is no linearity between the claim count and year. From the stacked bar charts, among all other states, Florida has the most records in all the payer types and among those Medicare has the most records. Other states having the most records in all payers is Texas and Tennessee. It is also observed that most of the payers had a count below 10 claims. Moreover, from heatmaps it is clear that there is no correlation between the claim count and year. </vt:lpstr>
      <vt:lpstr>Statistical Analysis </vt:lpstr>
      <vt:lpstr>To analyze the trends in pre-covid and post-covid era, the remits dataset is divided into two parts based on the date. The records before 01-01-2020 are included in the pre covid dataset and the records after 01-01-2020. </vt:lpstr>
      <vt:lpstr>Analysis of types of insurances accepting or denying the claims</vt:lpstr>
      <vt:lpstr>Chi-Squared Test</vt:lpstr>
      <vt:lpstr>Percentages of denied and accepted claims for each type of insurance.</vt:lpstr>
      <vt:lpstr>Analysis of time taken for the payment based on the payer type </vt:lpstr>
      <vt:lpstr>Multinomial Regression</vt:lpstr>
      <vt:lpstr>Analyzing the claim status and number of days needed for claim reimbursement based on state</vt:lpstr>
      <vt:lpstr>Chi- Squared Test</vt:lpstr>
      <vt:lpstr>Statistics and Visualization</vt:lpstr>
      <vt:lpstr>PowerPoint Presentation</vt:lpstr>
      <vt:lpstr>Predictive Analysis </vt:lpstr>
      <vt:lpstr>Predicting if the claims are paid or not</vt:lpstr>
      <vt:lpstr>The best model is Gaussian Naive Bayes as it took less time and provided 100 percent accuracy. The other better models are logistic regression, XG boost, Random Forest, Gradient Boost respectively</vt:lpstr>
      <vt:lpstr>Predicting time taken to make the entire payment </vt:lpstr>
      <vt:lpstr>PowerPoint Presentation</vt:lpstr>
      <vt:lpstr>Insights For Organization</vt:lpstr>
      <vt:lpstr>Insights for organization</vt:lpstr>
      <vt:lpstr>PowerPoint Presentation</vt:lpstr>
      <vt:lpstr>conclusion</vt:lpstr>
      <vt:lpstr> This study analyzed healthcare claims and remits data to understand the trends and patterns of claim processing and payment. Descriptive statistics and data visualization techniques were used to gain insights into the data, while statistical analyses were performed to test hypotheses and determine the relationships between different variables. Predictive Analysis were performed to predict if the claims will be denied or paid, and the time taken to pay the claims.  Overall, this study provides useful insights into the processing and payment of healthcare claims and highlights the need for further research to better understand the factors affecting the time taken for claims reimbursement and the denial of claims by insurance companies. The findings of this study could also be useful for healthcare providers and insurance companies to improve their claim processing and payment systems.</vt:lpstr>
      <vt:lpstr>Citations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THE EFFECT OF COVID ON THE PAYMENT OF HEALTHCARE EXPENSES AND PAYMENT PREDICTION USING MACHINE LEARNING ALGORITHMS  Capstone Presentation</dc:title>
  <dc:creator>Sravani Mahankali</dc:creator>
  <cp:lastModifiedBy>Sravani Mahankali</cp:lastModifiedBy>
  <cp:revision>46</cp:revision>
  <dcterms:created xsi:type="dcterms:W3CDTF">2023-04-30T00:55:38Z</dcterms:created>
  <dcterms:modified xsi:type="dcterms:W3CDTF">2023-06-01T20:41:27Z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